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8"/>
  </p:notesMasterIdLst>
  <p:sldIdLst>
    <p:sldId id="256" r:id="rId2"/>
    <p:sldId id="321" r:id="rId3"/>
    <p:sldId id="338" r:id="rId4"/>
    <p:sldId id="258" r:id="rId5"/>
    <p:sldId id="264" r:id="rId6"/>
    <p:sldId id="333" r:id="rId7"/>
    <p:sldId id="334" r:id="rId8"/>
    <p:sldId id="335" r:id="rId9"/>
    <p:sldId id="336" r:id="rId10"/>
    <p:sldId id="322" r:id="rId11"/>
    <p:sldId id="319" r:id="rId12"/>
    <p:sldId id="320" r:id="rId13"/>
    <p:sldId id="323" r:id="rId14"/>
    <p:sldId id="324" r:id="rId15"/>
    <p:sldId id="325" r:id="rId16"/>
    <p:sldId id="329" r:id="rId17"/>
    <p:sldId id="326" r:id="rId18"/>
    <p:sldId id="327" r:id="rId19"/>
    <p:sldId id="328" r:id="rId20"/>
    <p:sldId id="339" r:id="rId21"/>
    <p:sldId id="340" r:id="rId22"/>
    <p:sldId id="330" r:id="rId23"/>
    <p:sldId id="331" r:id="rId24"/>
    <p:sldId id="332" r:id="rId25"/>
    <p:sldId id="317" r:id="rId26"/>
    <p:sldId id="263" r:id="rId27"/>
    <p:sldId id="268" r:id="rId28"/>
    <p:sldId id="342" r:id="rId29"/>
    <p:sldId id="266" r:id="rId30"/>
    <p:sldId id="265" r:id="rId31"/>
    <p:sldId id="318" r:id="rId32"/>
    <p:sldId id="262" r:id="rId33"/>
    <p:sldId id="261" r:id="rId34"/>
    <p:sldId id="337" r:id="rId35"/>
    <p:sldId id="271" r:id="rId36"/>
    <p:sldId id="341" r:id="rId37"/>
  </p:sldIdLst>
  <p:sldSz cx="9144000" cy="5143500" type="screen16x9"/>
  <p:notesSz cx="6858000" cy="9144000"/>
  <p:embeddedFontLst>
    <p:embeddedFont>
      <p:font typeface="Mallanna" panose="020B0604020202020204" charset="0"/>
      <p:regular r:id="rId39"/>
    </p:embeddedFont>
    <p:embeddedFont>
      <p:font typeface="Roboto Condensed Light" panose="02000000000000000000" pitchFamily="2" charset="0"/>
      <p:regular r:id="rId40"/>
      <p:italic r:id="rId41"/>
    </p:embeddedFont>
    <p:embeddedFont>
      <p:font typeface="Russo One" panose="020B0604020202020204"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ECEB98-BF68-49F6-8E55-95FFD3AB9F51}" v="1717" dt="2024-06-14T09:56:13.786"/>
    <p1510:client id="{73D8725F-2AB6-157E-8B8C-E27EFA9139E7}" v="716" dt="2024-06-13T15:03:38.528"/>
    <p1510:client id="{814DF24F-4B8B-A0C4-7C00-CFA7DB42FBAE}" v="1877" dt="2024-06-13T15:57:30.677"/>
    <p1510:client id="{8242AF71-CC12-F34C-4147-BF5BE0C43604}" v="1616" dt="2024-06-13T15:27:13.691"/>
    <p1510:client id="{D6EC1E24-5330-A77E-83EA-10D64440A37A}" v="1536" dt="2024-06-14T09:55:35.132"/>
    <p1510:client id="{EF0A7CBF-D5CB-E3F9-F04C-80AEE1970D44}" v="118" dt="2024-06-13T14:49:45.967"/>
  </p1510:revLst>
</p1510:revInfo>
</file>

<file path=ppt/tableStyles.xml><?xml version="1.0" encoding="utf-8"?>
<a:tblStyleLst xmlns:a="http://schemas.openxmlformats.org/drawingml/2006/main" def="{CDF74F2B-4C70-4CFC-9DF4-1EC9B2805157}">
  <a:tblStyle styleId="{CDF74F2B-4C70-4CFC-9DF4-1EC9B28051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26" autoAdjust="0"/>
    <p:restoredTop sz="94660"/>
  </p:normalViewPr>
  <p:slideViewPr>
    <p:cSldViewPr snapToGrid="0">
      <p:cViewPr>
        <p:scale>
          <a:sx n="100" d="100"/>
          <a:sy n="100" d="100"/>
        </p:scale>
        <p:origin x="1236" y="17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026e44d2c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026e44d2c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302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026e44d2c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026e44d2c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940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026e44d2c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026e44d2c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446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026e44d2c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026e44d2c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5745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026e44d2c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026e44d2c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614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026e44d2c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026e44d2c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120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026e44d2c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026e44d2c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607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026e44d2c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026e44d2c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876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026e44d2c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026e44d2c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801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026e44d2c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026e44d2c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8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023b42abe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023b42abe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8305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026e44d2c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026e44d2c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091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026e44d2c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026e44d2c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697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026e44d2c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026e44d2c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454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026e44d2c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026e44d2c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001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026e44d2c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026e44d2c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124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02009efd5e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02009efd5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5371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037e0336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037e0336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023b42abe8_0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023b42abe8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023b42abe8_0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023b42abe8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318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023b42abe8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023b42abe8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02009efd5e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02009efd5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492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023b42abe8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023b42abe8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02009efd5e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02009efd5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595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02009efd5e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02009efd5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02009efd5e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02009efd5e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02009efd5e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02009efd5e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5431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023b42abe8_0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023b42abe8_0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023b42abe8_0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023b42abe8_0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683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02009efd5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02009efd5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02009efd5e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02009efd5e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02009efd5e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02009efd5e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35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02009efd5e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02009efd5e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766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02009efd5e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02009efd5e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195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02009efd5e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02009efd5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6145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DFDEFC">
            <a:alpha val="75840"/>
          </a:srgbClr>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238850"/>
            <a:ext cx="6144900" cy="21804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547425"/>
            <a:ext cx="38187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a:off x="-1497400" y="3655442"/>
            <a:ext cx="3124200" cy="300985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5">
  <p:cSld name="CUSTOM_3_1_1">
    <p:spTree>
      <p:nvGrpSpPr>
        <p:cNvPr id="1" name="Shape 132"/>
        <p:cNvGrpSpPr/>
        <p:nvPr/>
      </p:nvGrpSpPr>
      <p:grpSpPr>
        <a:xfrm>
          <a:off x="0" y="0"/>
          <a:ext cx="0" cy="0"/>
          <a:chOff x="0" y="0"/>
          <a:chExt cx="0" cy="0"/>
        </a:xfrm>
      </p:grpSpPr>
      <p:sp>
        <p:nvSpPr>
          <p:cNvPr id="133" name="Google Shape;133;p20"/>
          <p:cNvSpPr txBox="1">
            <a:spLocks noGrp="1"/>
          </p:cNvSpPr>
          <p:nvPr>
            <p:ph type="subTitle" idx="1"/>
          </p:nvPr>
        </p:nvSpPr>
        <p:spPr>
          <a:xfrm>
            <a:off x="4125400" y="2400300"/>
            <a:ext cx="3981300" cy="220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Clr>
                <a:srgbClr val="434343"/>
              </a:buClr>
              <a:buSzPts val="1400"/>
              <a:buChar char="○"/>
              <a:defRPr/>
            </a:lvl2pPr>
            <a:lvl3pPr lvl="2" algn="ctr" rtl="0">
              <a:lnSpc>
                <a:spcPct val="100000"/>
              </a:lnSpc>
              <a:spcBef>
                <a:spcPts val="0"/>
              </a:spcBef>
              <a:spcAft>
                <a:spcPts val="0"/>
              </a:spcAft>
              <a:buClr>
                <a:srgbClr val="434343"/>
              </a:buClr>
              <a:buSzPts val="1400"/>
              <a:buChar char="■"/>
              <a:defRPr/>
            </a:lvl3pPr>
            <a:lvl4pPr lvl="3" algn="ctr" rtl="0">
              <a:lnSpc>
                <a:spcPct val="100000"/>
              </a:lnSpc>
              <a:spcBef>
                <a:spcPts val="0"/>
              </a:spcBef>
              <a:spcAft>
                <a:spcPts val="0"/>
              </a:spcAft>
              <a:buClr>
                <a:srgbClr val="434343"/>
              </a:buClr>
              <a:buSzPts val="1400"/>
              <a:buChar char="●"/>
              <a:defRPr/>
            </a:lvl4pPr>
            <a:lvl5pPr lvl="4" algn="ctr" rtl="0">
              <a:lnSpc>
                <a:spcPct val="100000"/>
              </a:lnSpc>
              <a:spcBef>
                <a:spcPts val="0"/>
              </a:spcBef>
              <a:spcAft>
                <a:spcPts val="0"/>
              </a:spcAft>
              <a:buClr>
                <a:srgbClr val="434343"/>
              </a:buClr>
              <a:buSzPts val="1400"/>
              <a:buChar char="○"/>
              <a:defRPr/>
            </a:lvl5pPr>
            <a:lvl6pPr lvl="5" algn="ctr" rtl="0">
              <a:lnSpc>
                <a:spcPct val="100000"/>
              </a:lnSpc>
              <a:spcBef>
                <a:spcPts val="0"/>
              </a:spcBef>
              <a:spcAft>
                <a:spcPts val="0"/>
              </a:spcAft>
              <a:buClr>
                <a:srgbClr val="434343"/>
              </a:buClr>
              <a:buSzPts val="1400"/>
              <a:buChar char="■"/>
              <a:defRPr/>
            </a:lvl6pPr>
            <a:lvl7pPr lvl="6" algn="ctr" rtl="0">
              <a:lnSpc>
                <a:spcPct val="100000"/>
              </a:lnSpc>
              <a:spcBef>
                <a:spcPts val="0"/>
              </a:spcBef>
              <a:spcAft>
                <a:spcPts val="0"/>
              </a:spcAft>
              <a:buClr>
                <a:srgbClr val="434343"/>
              </a:buClr>
              <a:buSzPts val="1400"/>
              <a:buChar char="●"/>
              <a:defRPr/>
            </a:lvl7pPr>
            <a:lvl8pPr lvl="7" algn="ctr" rtl="0">
              <a:lnSpc>
                <a:spcPct val="100000"/>
              </a:lnSpc>
              <a:spcBef>
                <a:spcPts val="0"/>
              </a:spcBef>
              <a:spcAft>
                <a:spcPts val="0"/>
              </a:spcAft>
              <a:buClr>
                <a:srgbClr val="434343"/>
              </a:buClr>
              <a:buSzPts val="1400"/>
              <a:buChar char="○"/>
              <a:defRPr/>
            </a:lvl8pPr>
            <a:lvl9pPr lvl="8" algn="ctr" rtl="0">
              <a:lnSpc>
                <a:spcPct val="100000"/>
              </a:lnSpc>
              <a:spcBef>
                <a:spcPts val="0"/>
              </a:spcBef>
              <a:spcAft>
                <a:spcPts val="0"/>
              </a:spcAft>
              <a:buClr>
                <a:srgbClr val="434343"/>
              </a:buClr>
              <a:buSzPts val="1400"/>
              <a:buChar char="■"/>
              <a:defRPr/>
            </a:lvl9pPr>
          </a:lstStyle>
          <a:p>
            <a:endParaRPr/>
          </a:p>
        </p:txBody>
      </p:sp>
      <p:sp>
        <p:nvSpPr>
          <p:cNvPr id="134" name="Google Shape;134;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35" name="Google Shape;135;p20"/>
          <p:cNvPicPr preferRelativeResize="0"/>
          <p:nvPr/>
        </p:nvPicPr>
        <p:blipFill>
          <a:blip r:embed="rId2">
            <a:alphaModFix/>
          </a:blip>
          <a:stretch>
            <a:fillRect/>
          </a:stretch>
        </p:blipFill>
        <p:spPr>
          <a:xfrm>
            <a:off x="7191700" y="-1248800"/>
            <a:ext cx="2819400" cy="2809875"/>
          </a:xfrm>
          <a:prstGeom prst="rect">
            <a:avLst/>
          </a:prstGeom>
          <a:noFill/>
          <a:ln>
            <a:noFill/>
          </a:ln>
        </p:spPr>
      </p:pic>
      <p:sp>
        <p:nvSpPr>
          <p:cNvPr id="136" name="Google Shape;136;p20"/>
          <p:cNvSpPr/>
          <p:nvPr/>
        </p:nvSpPr>
        <p:spPr>
          <a:xfrm rot="-8606852">
            <a:off x="7795245" y="-775267"/>
            <a:ext cx="1169658" cy="2427038"/>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rot="-8606852">
            <a:off x="7552423" y="-938887"/>
            <a:ext cx="1169658" cy="2427038"/>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846200" y="3062075"/>
            <a:ext cx="2088900" cy="462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9" name="Google Shape;149;p22"/>
          <p:cNvSpPr txBox="1">
            <a:spLocks noGrp="1"/>
          </p:cNvSpPr>
          <p:nvPr>
            <p:ph type="subTitle" idx="1"/>
          </p:nvPr>
        </p:nvSpPr>
        <p:spPr>
          <a:xfrm>
            <a:off x="846200" y="3524975"/>
            <a:ext cx="2088900" cy="66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2"/>
          <p:cNvSpPr txBox="1">
            <a:spLocks noGrp="1"/>
          </p:cNvSpPr>
          <p:nvPr>
            <p:ph type="title" idx="2"/>
          </p:nvPr>
        </p:nvSpPr>
        <p:spPr>
          <a:xfrm>
            <a:off x="3530000" y="3062075"/>
            <a:ext cx="2088900" cy="462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1" name="Google Shape;151;p22"/>
          <p:cNvSpPr txBox="1">
            <a:spLocks noGrp="1"/>
          </p:cNvSpPr>
          <p:nvPr>
            <p:ph type="subTitle" idx="3"/>
          </p:nvPr>
        </p:nvSpPr>
        <p:spPr>
          <a:xfrm>
            <a:off x="3530000" y="3524975"/>
            <a:ext cx="2088900" cy="66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2"/>
          <p:cNvSpPr txBox="1">
            <a:spLocks noGrp="1"/>
          </p:cNvSpPr>
          <p:nvPr>
            <p:ph type="title" idx="4"/>
          </p:nvPr>
        </p:nvSpPr>
        <p:spPr>
          <a:xfrm>
            <a:off x="6213800" y="3062075"/>
            <a:ext cx="2088900" cy="462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3" name="Google Shape;153;p22"/>
          <p:cNvSpPr txBox="1">
            <a:spLocks noGrp="1"/>
          </p:cNvSpPr>
          <p:nvPr>
            <p:ph type="subTitle" idx="5"/>
          </p:nvPr>
        </p:nvSpPr>
        <p:spPr>
          <a:xfrm>
            <a:off x="6213800" y="3524975"/>
            <a:ext cx="2088900" cy="66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2"/>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55" name="Google Shape;155;p22"/>
          <p:cNvPicPr preferRelativeResize="0"/>
          <p:nvPr/>
        </p:nvPicPr>
        <p:blipFill>
          <a:blip r:embed="rId2">
            <a:alphaModFix/>
          </a:blip>
          <a:stretch>
            <a:fillRect/>
          </a:stretch>
        </p:blipFill>
        <p:spPr>
          <a:xfrm>
            <a:off x="7639225" y="-303121"/>
            <a:ext cx="3102721" cy="2989171"/>
          </a:xfrm>
          <a:prstGeom prst="rect">
            <a:avLst/>
          </a:prstGeom>
          <a:noFill/>
          <a:ln>
            <a:noFill/>
          </a:ln>
        </p:spPr>
      </p:pic>
      <p:pic>
        <p:nvPicPr>
          <p:cNvPr id="156" name="Google Shape;156;p22"/>
          <p:cNvPicPr preferRelativeResize="0"/>
          <p:nvPr/>
        </p:nvPicPr>
        <p:blipFill>
          <a:blip r:embed="rId3">
            <a:alphaModFix/>
          </a:blip>
          <a:stretch>
            <a:fillRect/>
          </a:stretch>
        </p:blipFill>
        <p:spPr>
          <a:xfrm>
            <a:off x="-477125" y="4192175"/>
            <a:ext cx="1554175" cy="1501750"/>
          </a:xfrm>
          <a:prstGeom prst="rect">
            <a:avLst/>
          </a:prstGeom>
          <a:noFill/>
          <a:ln>
            <a:noFill/>
          </a:ln>
        </p:spPr>
      </p:pic>
      <p:sp>
        <p:nvSpPr>
          <p:cNvPr id="157" name="Google Shape;157;p22"/>
          <p:cNvSpPr/>
          <p:nvPr/>
        </p:nvSpPr>
        <p:spPr>
          <a:xfrm rot="-3636814">
            <a:off x="8752772" y="-1198313"/>
            <a:ext cx="1403716" cy="2913296"/>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rot="-3636814">
            <a:off x="8550925" y="-847994"/>
            <a:ext cx="1403716" cy="2913296"/>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71"/>
        <p:cNvGrpSpPr/>
        <p:nvPr/>
      </p:nvGrpSpPr>
      <p:grpSpPr>
        <a:xfrm>
          <a:off x="0" y="0"/>
          <a:ext cx="0" cy="0"/>
          <a:chOff x="0" y="0"/>
          <a:chExt cx="0" cy="0"/>
        </a:xfrm>
      </p:grpSpPr>
      <p:sp>
        <p:nvSpPr>
          <p:cNvPr id="172" name="Google Shape;172;p24"/>
          <p:cNvSpPr txBox="1">
            <a:spLocks noGrp="1"/>
          </p:cNvSpPr>
          <p:nvPr>
            <p:ph type="title"/>
          </p:nvPr>
        </p:nvSpPr>
        <p:spPr>
          <a:xfrm>
            <a:off x="720000" y="1556575"/>
            <a:ext cx="2308500" cy="71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24"/>
          <p:cNvSpPr txBox="1">
            <a:spLocks noGrp="1"/>
          </p:cNvSpPr>
          <p:nvPr>
            <p:ph type="subTitle" idx="1"/>
          </p:nvPr>
        </p:nvSpPr>
        <p:spPr>
          <a:xfrm>
            <a:off x="720000" y="2269375"/>
            <a:ext cx="206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4"/>
          <p:cNvSpPr txBox="1">
            <a:spLocks noGrp="1"/>
          </p:cNvSpPr>
          <p:nvPr>
            <p:ph type="title" idx="2"/>
          </p:nvPr>
        </p:nvSpPr>
        <p:spPr>
          <a:xfrm>
            <a:off x="3459398" y="1556575"/>
            <a:ext cx="2308500" cy="71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 name="Google Shape;175;p24"/>
          <p:cNvSpPr txBox="1">
            <a:spLocks noGrp="1"/>
          </p:cNvSpPr>
          <p:nvPr>
            <p:ph type="subTitle" idx="3"/>
          </p:nvPr>
        </p:nvSpPr>
        <p:spPr>
          <a:xfrm>
            <a:off x="3459395" y="2269375"/>
            <a:ext cx="206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4"/>
          <p:cNvSpPr txBox="1">
            <a:spLocks noGrp="1"/>
          </p:cNvSpPr>
          <p:nvPr>
            <p:ph type="title" idx="4"/>
          </p:nvPr>
        </p:nvSpPr>
        <p:spPr>
          <a:xfrm>
            <a:off x="720000" y="3410902"/>
            <a:ext cx="2308500" cy="71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7" name="Google Shape;177;p24"/>
          <p:cNvSpPr txBox="1">
            <a:spLocks noGrp="1"/>
          </p:cNvSpPr>
          <p:nvPr>
            <p:ph type="subTitle" idx="5"/>
          </p:nvPr>
        </p:nvSpPr>
        <p:spPr>
          <a:xfrm>
            <a:off x="720000" y="4123702"/>
            <a:ext cx="206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4"/>
          <p:cNvSpPr txBox="1">
            <a:spLocks noGrp="1"/>
          </p:cNvSpPr>
          <p:nvPr>
            <p:ph type="title" idx="6"/>
          </p:nvPr>
        </p:nvSpPr>
        <p:spPr>
          <a:xfrm>
            <a:off x="3459398" y="3410902"/>
            <a:ext cx="2308500" cy="71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9" name="Google Shape;179;p24"/>
          <p:cNvSpPr txBox="1">
            <a:spLocks noGrp="1"/>
          </p:cNvSpPr>
          <p:nvPr>
            <p:ph type="subTitle" idx="7"/>
          </p:nvPr>
        </p:nvSpPr>
        <p:spPr>
          <a:xfrm>
            <a:off x="3459395" y="4123702"/>
            <a:ext cx="206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24"/>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81" name="Google Shape;181;p24"/>
          <p:cNvPicPr preferRelativeResize="0"/>
          <p:nvPr/>
        </p:nvPicPr>
        <p:blipFill>
          <a:blip r:embed="rId2">
            <a:alphaModFix/>
          </a:blip>
          <a:stretch>
            <a:fillRect/>
          </a:stretch>
        </p:blipFill>
        <p:spPr>
          <a:xfrm>
            <a:off x="4137200" y="-2064800"/>
            <a:ext cx="3386676" cy="3449975"/>
          </a:xfrm>
          <a:prstGeom prst="rect">
            <a:avLst/>
          </a:prstGeom>
          <a:noFill/>
          <a:ln>
            <a:noFill/>
          </a:ln>
        </p:spPr>
      </p:pic>
      <p:sp>
        <p:nvSpPr>
          <p:cNvPr id="182" name="Google Shape;182;p24"/>
          <p:cNvSpPr/>
          <p:nvPr/>
        </p:nvSpPr>
        <p:spPr>
          <a:xfrm rot="8709643">
            <a:off x="5854881" y="-1221025"/>
            <a:ext cx="995665" cy="206548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4"/>
          <p:cNvSpPr/>
          <p:nvPr/>
        </p:nvSpPr>
        <p:spPr>
          <a:xfrm rot="8709643">
            <a:off x="6070417" y="-1311454"/>
            <a:ext cx="995665" cy="206548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00"/>
        <p:cNvGrpSpPr/>
        <p:nvPr/>
      </p:nvGrpSpPr>
      <p:grpSpPr>
        <a:xfrm>
          <a:off x="0" y="0"/>
          <a:ext cx="0" cy="0"/>
          <a:chOff x="0" y="0"/>
          <a:chExt cx="0" cy="0"/>
        </a:xfrm>
      </p:grpSpPr>
      <p:sp>
        <p:nvSpPr>
          <p:cNvPr id="201" name="Google Shape;201;p26"/>
          <p:cNvSpPr txBox="1">
            <a:spLocks noGrp="1"/>
          </p:cNvSpPr>
          <p:nvPr>
            <p:ph type="title"/>
          </p:nvPr>
        </p:nvSpPr>
        <p:spPr>
          <a:xfrm>
            <a:off x="863350" y="1873105"/>
            <a:ext cx="2018700" cy="40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26"/>
          <p:cNvSpPr txBox="1">
            <a:spLocks noGrp="1"/>
          </p:cNvSpPr>
          <p:nvPr>
            <p:ph type="subTitle" idx="1"/>
          </p:nvPr>
        </p:nvSpPr>
        <p:spPr>
          <a:xfrm>
            <a:off x="863350" y="2269375"/>
            <a:ext cx="1863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6"/>
          <p:cNvSpPr txBox="1">
            <a:spLocks noGrp="1"/>
          </p:cNvSpPr>
          <p:nvPr>
            <p:ph type="title" idx="2"/>
          </p:nvPr>
        </p:nvSpPr>
        <p:spPr>
          <a:xfrm>
            <a:off x="3562625" y="1873105"/>
            <a:ext cx="2018700" cy="40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6"/>
          <p:cNvSpPr txBox="1">
            <a:spLocks noGrp="1"/>
          </p:cNvSpPr>
          <p:nvPr>
            <p:ph type="subTitle" idx="3"/>
          </p:nvPr>
        </p:nvSpPr>
        <p:spPr>
          <a:xfrm>
            <a:off x="3562649" y="2269375"/>
            <a:ext cx="1863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6"/>
          <p:cNvSpPr txBox="1">
            <a:spLocks noGrp="1"/>
          </p:cNvSpPr>
          <p:nvPr>
            <p:ph type="title" idx="4"/>
          </p:nvPr>
        </p:nvSpPr>
        <p:spPr>
          <a:xfrm>
            <a:off x="863350" y="3719243"/>
            <a:ext cx="2018700" cy="40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6"/>
          <p:cNvSpPr txBox="1">
            <a:spLocks noGrp="1"/>
          </p:cNvSpPr>
          <p:nvPr>
            <p:ph type="subTitle" idx="5"/>
          </p:nvPr>
        </p:nvSpPr>
        <p:spPr>
          <a:xfrm>
            <a:off x="863350" y="4115539"/>
            <a:ext cx="1863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6"/>
          <p:cNvSpPr txBox="1">
            <a:spLocks noGrp="1"/>
          </p:cNvSpPr>
          <p:nvPr>
            <p:ph type="title" idx="6"/>
          </p:nvPr>
        </p:nvSpPr>
        <p:spPr>
          <a:xfrm>
            <a:off x="3562625" y="3719243"/>
            <a:ext cx="2018700" cy="40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6"/>
          <p:cNvSpPr txBox="1">
            <a:spLocks noGrp="1"/>
          </p:cNvSpPr>
          <p:nvPr>
            <p:ph type="subTitle" idx="7"/>
          </p:nvPr>
        </p:nvSpPr>
        <p:spPr>
          <a:xfrm>
            <a:off x="3562649" y="4115539"/>
            <a:ext cx="1863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6"/>
          <p:cNvSpPr txBox="1">
            <a:spLocks noGrp="1"/>
          </p:cNvSpPr>
          <p:nvPr>
            <p:ph type="title" idx="8"/>
          </p:nvPr>
        </p:nvSpPr>
        <p:spPr>
          <a:xfrm>
            <a:off x="6261950" y="1873105"/>
            <a:ext cx="2018700" cy="40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6"/>
          <p:cNvSpPr txBox="1">
            <a:spLocks noGrp="1"/>
          </p:cNvSpPr>
          <p:nvPr>
            <p:ph type="subTitle" idx="9"/>
          </p:nvPr>
        </p:nvSpPr>
        <p:spPr>
          <a:xfrm>
            <a:off x="6261899" y="2269375"/>
            <a:ext cx="1863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6"/>
          <p:cNvSpPr txBox="1">
            <a:spLocks noGrp="1"/>
          </p:cNvSpPr>
          <p:nvPr>
            <p:ph type="title" idx="13"/>
          </p:nvPr>
        </p:nvSpPr>
        <p:spPr>
          <a:xfrm>
            <a:off x="6261900" y="3719239"/>
            <a:ext cx="2018700" cy="40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2" name="Google Shape;212;p26"/>
          <p:cNvSpPr txBox="1">
            <a:spLocks noGrp="1"/>
          </p:cNvSpPr>
          <p:nvPr>
            <p:ph type="subTitle" idx="14"/>
          </p:nvPr>
        </p:nvSpPr>
        <p:spPr>
          <a:xfrm>
            <a:off x="6261899" y="4115539"/>
            <a:ext cx="1863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6"/>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4" name="Google Shape;214;p26"/>
          <p:cNvPicPr preferRelativeResize="0"/>
          <p:nvPr/>
        </p:nvPicPr>
        <p:blipFill>
          <a:blip r:embed="rId2">
            <a:alphaModFix/>
          </a:blip>
          <a:stretch>
            <a:fillRect/>
          </a:stretch>
        </p:blipFill>
        <p:spPr>
          <a:xfrm>
            <a:off x="8125195" y="-656400"/>
            <a:ext cx="1575525" cy="1564400"/>
          </a:xfrm>
          <a:prstGeom prst="rect">
            <a:avLst/>
          </a:prstGeom>
          <a:noFill/>
          <a:ln>
            <a:noFill/>
          </a:ln>
        </p:spPr>
      </p:pic>
      <p:pic>
        <p:nvPicPr>
          <p:cNvPr id="215" name="Google Shape;215;p26"/>
          <p:cNvPicPr preferRelativeResize="0"/>
          <p:nvPr/>
        </p:nvPicPr>
        <p:blipFill>
          <a:blip r:embed="rId3">
            <a:alphaModFix/>
          </a:blip>
          <a:stretch>
            <a:fillRect/>
          </a:stretch>
        </p:blipFill>
        <p:spPr>
          <a:xfrm>
            <a:off x="8037413" y="3490863"/>
            <a:ext cx="2657475" cy="2638425"/>
          </a:xfrm>
          <a:prstGeom prst="rect">
            <a:avLst/>
          </a:prstGeom>
          <a:noFill/>
          <a:ln>
            <a:noFill/>
          </a:ln>
        </p:spPr>
      </p:pic>
      <p:sp>
        <p:nvSpPr>
          <p:cNvPr id="216" name="Google Shape;216;p26"/>
          <p:cNvSpPr/>
          <p:nvPr/>
        </p:nvSpPr>
        <p:spPr>
          <a:xfrm rot="-9036128">
            <a:off x="8402463" y="-259370"/>
            <a:ext cx="817119" cy="1695487"/>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rot="-9036128">
            <a:off x="8606332" y="-141906"/>
            <a:ext cx="817119" cy="1695487"/>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56"/>
        <p:cNvGrpSpPr/>
        <p:nvPr/>
      </p:nvGrpSpPr>
      <p:grpSpPr>
        <a:xfrm>
          <a:off x="0" y="0"/>
          <a:ext cx="0" cy="0"/>
          <a:chOff x="0" y="0"/>
          <a:chExt cx="0" cy="0"/>
        </a:xfrm>
      </p:grpSpPr>
      <p:pic>
        <p:nvPicPr>
          <p:cNvPr id="257" name="Google Shape;257;p30"/>
          <p:cNvPicPr preferRelativeResize="0"/>
          <p:nvPr/>
        </p:nvPicPr>
        <p:blipFill>
          <a:blip r:embed="rId2">
            <a:alphaModFix/>
          </a:blip>
          <a:stretch>
            <a:fillRect/>
          </a:stretch>
        </p:blipFill>
        <p:spPr>
          <a:xfrm>
            <a:off x="-980100" y="876325"/>
            <a:ext cx="2801900" cy="2814350"/>
          </a:xfrm>
          <a:prstGeom prst="rect">
            <a:avLst/>
          </a:prstGeom>
          <a:noFill/>
          <a:ln>
            <a:noFill/>
          </a:ln>
        </p:spPr>
      </p:pic>
      <p:pic>
        <p:nvPicPr>
          <p:cNvPr id="258" name="Google Shape;258;p30"/>
          <p:cNvPicPr preferRelativeResize="0"/>
          <p:nvPr/>
        </p:nvPicPr>
        <p:blipFill>
          <a:blip r:embed="rId3">
            <a:alphaModFix/>
          </a:blip>
          <a:stretch>
            <a:fillRect/>
          </a:stretch>
        </p:blipFill>
        <p:spPr>
          <a:xfrm flipH="1">
            <a:off x="5236513" y="-953300"/>
            <a:ext cx="2038350" cy="2076450"/>
          </a:xfrm>
          <a:prstGeom prst="rect">
            <a:avLst/>
          </a:prstGeom>
          <a:noFill/>
          <a:ln>
            <a:noFill/>
          </a:ln>
        </p:spPr>
      </p:pic>
      <p:pic>
        <p:nvPicPr>
          <p:cNvPr id="259" name="Google Shape;259;p30"/>
          <p:cNvPicPr preferRelativeResize="0"/>
          <p:nvPr/>
        </p:nvPicPr>
        <p:blipFill>
          <a:blip r:embed="rId4">
            <a:alphaModFix/>
          </a:blip>
          <a:stretch>
            <a:fillRect/>
          </a:stretch>
        </p:blipFill>
        <p:spPr>
          <a:xfrm>
            <a:off x="7357375" y="3151875"/>
            <a:ext cx="2551683" cy="2533650"/>
          </a:xfrm>
          <a:prstGeom prst="rect">
            <a:avLst/>
          </a:prstGeom>
          <a:noFill/>
          <a:ln>
            <a:noFill/>
          </a:ln>
        </p:spPr>
      </p:pic>
      <p:sp>
        <p:nvSpPr>
          <p:cNvPr id="260" name="Google Shape;260;p30"/>
          <p:cNvSpPr/>
          <p:nvPr/>
        </p:nvSpPr>
        <p:spPr>
          <a:xfrm rot="-9057554">
            <a:off x="-448749" y="2103451"/>
            <a:ext cx="844815" cy="175356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rot="-9057554">
            <a:off x="-237153" y="2223673"/>
            <a:ext cx="844815" cy="175356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rot="8614338">
            <a:off x="8261696" y="2540788"/>
            <a:ext cx="1041751" cy="2161919"/>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rot="8614338">
            <a:off x="8504750" y="2364917"/>
            <a:ext cx="1041751" cy="2161919"/>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64"/>
        <p:cNvGrpSpPr/>
        <p:nvPr/>
      </p:nvGrpSpPr>
      <p:grpSpPr>
        <a:xfrm>
          <a:off x="0" y="0"/>
          <a:ext cx="0" cy="0"/>
          <a:chOff x="0" y="0"/>
          <a:chExt cx="0" cy="0"/>
        </a:xfrm>
      </p:grpSpPr>
      <p:pic>
        <p:nvPicPr>
          <p:cNvPr id="265" name="Google Shape;265;p31"/>
          <p:cNvPicPr preferRelativeResize="0"/>
          <p:nvPr/>
        </p:nvPicPr>
        <p:blipFill>
          <a:blip r:embed="rId2">
            <a:alphaModFix/>
          </a:blip>
          <a:stretch>
            <a:fillRect/>
          </a:stretch>
        </p:blipFill>
        <p:spPr>
          <a:xfrm>
            <a:off x="-1385758" y="-1242275"/>
            <a:ext cx="3464467" cy="3464467"/>
          </a:xfrm>
          <a:prstGeom prst="rect">
            <a:avLst/>
          </a:prstGeom>
          <a:noFill/>
          <a:ln>
            <a:noFill/>
          </a:ln>
        </p:spPr>
      </p:pic>
      <p:pic>
        <p:nvPicPr>
          <p:cNvPr id="266" name="Google Shape;266;p31"/>
          <p:cNvPicPr preferRelativeResize="0"/>
          <p:nvPr/>
        </p:nvPicPr>
        <p:blipFill>
          <a:blip r:embed="rId3">
            <a:alphaModFix/>
          </a:blip>
          <a:stretch>
            <a:fillRect/>
          </a:stretch>
        </p:blipFill>
        <p:spPr>
          <a:xfrm>
            <a:off x="7415124" y="3398150"/>
            <a:ext cx="2833425" cy="2813100"/>
          </a:xfrm>
          <a:prstGeom prst="rect">
            <a:avLst/>
          </a:prstGeom>
          <a:noFill/>
          <a:ln>
            <a:noFill/>
          </a:ln>
        </p:spPr>
      </p:pic>
      <p:sp>
        <p:nvSpPr>
          <p:cNvPr id="267" name="Google Shape;267;p31"/>
          <p:cNvSpPr/>
          <p:nvPr/>
        </p:nvSpPr>
        <p:spPr>
          <a:xfrm rot="9057554" flipH="1">
            <a:off x="7846922" y="3092551"/>
            <a:ext cx="844815" cy="175356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rot="9057554" flipH="1">
            <a:off x="7635326" y="3212773"/>
            <a:ext cx="844815" cy="175356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rot="7585662" flipH="1">
            <a:off x="623583" y="105826"/>
            <a:ext cx="1041751" cy="2161919"/>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rot="7585662" flipH="1">
            <a:off x="447713" y="348879"/>
            <a:ext cx="1041751" cy="2161919"/>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826500" y="1711725"/>
            <a:ext cx="21234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3"/>
          <p:cNvSpPr txBox="1">
            <a:spLocks noGrp="1"/>
          </p:cNvSpPr>
          <p:nvPr>
            <p:ph type="title" idx="2" hasCustomPrompt="1"/>
          </p:nvPr>
        </p:nvSpPr>
        <p:spPr>
          <a:xfrm>
            <a:off x="826500" y="1303800"/>
            <a:ext cx="1275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1"/>
          </p:nvPr>
        </p:nvSpPr>
        <p:spPr>
          <a:xfrm>
            <a:off x="826500" y="2124400"/>
            <a:ext cx="2123400" cy="43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txBox="1">
            <a:spLocks noGrp="1"/>
          </p:cNvSpPr>
          <p:nvPr>
            <p:ph type="title" idx="3"/>
          </p:nvPr>
        </p:nvSpPr>
        <p:spPr>
          <a:xfrm>
            <a:off x="3510300" y="1711725"/>
            <a:ext cx="21234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13"/>
          <p:cNvSpPr txBox="1">
            <a:spLocks noGrp="1"/>
          </p:cNvSpPr>
          <p:nvPr>
            <p:ph type="title" idx="4" hasCustomPrompt="1"/>
          </p:nvPr>
        </p:nvSpPr>
        <p:spPr>
          <a:xfrm>
            <a:off x="3510300" y="1303800"/>
            <a:ext cx="1275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5"/>
          </p:nvPr>
        </p:nvSpPr>
        <p:spPr>
          <a:xfrm>
            <a:off x="3510300" y="2124400"/>
            <a:ext cx="2123400" cy="43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3"/>
          <p:cNvSpPr txBox="1">
            <a:spLocks noGrp="1"/>
          </p:cNvSpPr>
          <p:nvPr>
            <p:ph type="title" idx="6"/>
          </p:nvPr>
        </p:nvSpPr>
        <p:spPr>
          <a:xfrm>
            <a:off x="6194100" y="1711725"/>
            <a:ext cx="21234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5" name="Google Shape;85;p13"/>
          <p:cNvSpPr txBox="1">
            <a:spLocks noGrp="1"/>
          </p:cNvSpPr>
          <p:nvPr>
            <p:ph type="title" idx="7" hasCustomPrompt="1"/>
          </p:nvPr>
        </p:nvSpPr>
        <p:spPr>
          <a:xfrm>
            <a:off x="6194100" y="1303800"/>
            <a:ext cx="1275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8"/>
          </p:nvPr>
        </p:nvSpPr>
        <p:spPr>
          <a:xfrm>
            <a:off x="6194100" y="2124400"/>
            <a:ext cx="2123400" cy="43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3"/>
          <p:cNvSpPr txBox="1">
            <a:spLocks noGrp="1"/>
          </p:cNvSpPr>
          <p:nvPr>
            <p:ph type="title" idx="9"/>
          </p:nvPr>
        </p:nvSpPr>
        <p:spPr>
          <a:xfrm>
            <a:off x="826500" y="3501125"/>
            <a:ext cx="21234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8" name="Google Shape;88;p13"/>
          <p:cNvSpPr txBox="1">
            <a:spLocks noGrp="1"/>
          </p:cNvSpPr>
          <p:nvPr>
            <p:ph type="title" idx="13" hasCustomPrompt="1"/>
          </p:nvPr>
        </p:nvSpPr>
        <p:spPr>
          <a:xfrm>
            <a:off x="826500" y="3093275"/>
            <a:ext cx="1275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14"/>
          </p:nvPr>
        </p:nvSpPr>
        <p:spPr>
          <a:xfrm>
            <a:off x="826500" y="3913800"/>
            <a:ext cx="2123400" cy="43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3"/>
          <p:cNvSpPr txBox="1">
            <a:spLocks noGrp="1"/>
          </p:cNvSpPr>
          <p:nvPr>
            <p:ph type="title" idx="15"/>
          </p:nvPr>
        </p:nvSpPr>
        <p:spPr>
          <a:xfrm>
            <a:off x="3510300" y="3501125"/>
            <a:ext cx="21234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3"/>
          <p:cNvSpPr txBox="1">
            <a:spLocks noGrp="1"/>
          </p:cNvSpPr>
          <p:nvPr>
            <p:ph type="title" idx="16" hasCustomPrompt="1"/>
          </p:nvPr>
        </p:nvSpPr>
        <p:spPr>
          <a:xfrm>
            <a:off x="3510300" y="3093275"/>
            <a:ext cx="1275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17"/>
          </p:nvPr>
        </p:nvSpPr>
        <p:spPr>
          <a:xfrm>
            <a:off x="3510300" y="3913800"/>
            <a:ext cx="2123400" cy="43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18"/>
          </p:nvPr>
        </p:nvSpPr>
        <p:spPr>
          <a:xfrm>
            <a:off x="6194100" y="3501125"/>
            <a:ext cx="21234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3"/>
          <p:cNvSpPr txBox="1">
            <a:spLocks noGrp="1"/>
          </p:cNvSpPr>
          <p:nvPr>
            <p:ph type="title" idx="19" hasCustomPrompt="1"/>
          </p:nvPr>
        </p:nvSpPr>
        <p:spPr>
          <a:xfrm>
            <a:off x="6194100" y="3093275"/>
            <a:ext cx="1275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subTitle" idx="20"/>
          </p:nvPr>
        </p:nvSpPr>
        <p:spPr>
          <a:xfrm>
            <a:off x="6194100" y="3913800"/>
            <a:ext cx="2123400" cy="43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97" name="Google Shape;97;p13"/>
          <p:cNvPicPr preferRelativeResize="0"/>
          <p:nvPr/>
        </p:nvPicPr>
        <p:blipFill>
          <a:blip r:embed="rId2">
            <a:alphaModFix/>
          </a:blip>
          <a:stretch>
            <a:fillRect/>
          </a:stretch>
        </p:blipFill>
        <p:spPr>
          <a:xfrm>
            <a:off x="7087813" y="-1828575"/>
            <a:ext cx="3133725" cy="3009900"/>
          </a:xfrm>
          <a:prstGeom prst="rect">
            <a:avLst/>
          </a:prstGeom>
          <a:noFill/>
          <a:ln>
            <a:noFill/>
          </a:ln>
        </p:spPr>
      </p:pic>
      <p:sp>
        <p:nvSpPr>
          <p:cNvPr id="98" name="Google Shape;98;p13"/>
          <p:cNvSpPr/>
          <p:nvPr/>
        </p:nvSpPr>
        <p:spPr>
          <a:xfrm rot="-3636128">
            <a:off x="8690680" y="3904477"/>
            <a:ext cx="817119" cy="1695487"/>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rot="-3636128">
            <a:off x="8573216" y="4108347"/>
            <a:ext cx="817119" cy="1695487"/>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859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15100" y="2237150"/>
            <a:ext cx="4061700" cy="1085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1458875"/>
            <a:ext cx="1498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715100" y="3322250"/>
            <a:ext cx="4061700" cy="31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6" name="Google Shape;16;p3"/>
          <p:cNvPicPr preferRelativeResize="0"/>
          <p:nvPr/>
        </p:nvPicPr>
        <p:blipFill>
          <a:blip r:embed="rId2">
            <a:alphaModFix/>
          </a:blip>
          <a:stretch>
            <a:fillRect/>
          </a:stretch>
        </p:blipFill>
        <p:spPr>
          <a:xfrm>
            <a:off x="5798351" y="198550"/>
            <a:ext cx="4725399" cy="4746400"/>
          </a:xfrm>
          <a:prstGeom prst="rect">
            <a:avLst/>
          </a:prstGeom>
          <a:noFill/>
          <a:ln>
            <a:noFill/>
          </a:ln>
        </p:spPr>
      </p:pic>
      <p:sp>
        <p:nvSpPr>
          <p:cNvPr id="17" name="Google Shape;17;p3"/>
          <p:cNvSpPr/>
          <p:nvPr/>
        </p:nvSpPr>
        <p:spPr>
          <a:xfrm rot="-2699374">
            <a:off x="7074579" y="1530727"/>
            <a:ext cx="1165241" cy="3071672"/>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2700626">
            <a:off x="6867347" y="2007355"/>
            <a:ext cx="1164817" cy="2417457"/>
          </a:xfrm>
          <a:prstGeom prst="ellipse">
            <a:avLst/>
          </a:prstGeom>
          <a:noFill/>
          <a:ln w="2857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62150" y="1178497"/>
            <a:ext cx="76197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pic>
        <p:nvPicPr>
          <p:cNvPr id="22" name="Google Shape;22;p4"/>
          <p:cNvPicPr preferRelativeResize="0"/>
          <p:nvPr/>
        </p:nvPicPr>
        <p:blipFill>
          <a:blip r:embed="rId2">
            <a:alphaModFix/>
          </a:blip>
          <a:stretch>
            <a:fillRect/>
          </a:stretch>
        </p:blipFill>
        <p:spPr>
          <a:xfrm>
            <a:off x="7264800" y="-1792162"/>
            <a:ext cx="2819400" cy="2809875"/>
          </a:xfrm>
          <a:prstGeom prst="rect">
            <a:avLst/>
          </a:prstGeom>
          <a:noFill/>
          <a:ln>
            <a:noFill/>
          </a:ln>
        </p:spPr>
      </p:pic>
      <p:pic>
        <p:nvPicPr>
          <p:cNvPr id="23" name="Google Shape;23;p4"/>
          <p:cNvPicPr preferRelativeResize="0"/>
          <p:nvPr/>
        </p:nvPicPr>
        <p:blipFill>
          <a:blip r:embed="rId3">
            <a:alphaModFix/>
          </a:blip>
          <a:stretch>
            <a:fillRect/>
          </a:stretch>
        </p:blipFill>
        <p:spPr>
          <a:xfrm>
            <a:off x="7742463" y="4037563"/>
            <a:ext cx="2695575" cy="2676525"/>
          </a:xfrm>
          <a:prstGeom prst="rect">
            <a:avLst/>
          </a:prstGeom>
          <a:noFill/>
          <a:ln>
            <a:noFill/>
          </a:ln>
        </p:spPr>
      </p:pic>
      <p:sp>
        <p:nvSpPr>
          <p:cNvPr id="24" name="Google Shape;24;p4"/>
          <p:cNvSpPr/>
          <p:nvPr/>
        </p:nvSpPr>
        <p:spPr>
          <a:xfrm rot="-8272913">
            <a:off x="8570143" y="3062470"/>
            <a:ext cx="966211" cy="2005473"/>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rot="-8272913">
            <a:off x="8774713" y="3251119"/>
            <a:ext cx="966211" cy="2005473"/>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720000" y="3213575"/>
            <a:ext cx="2907600" cy="388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400"/>
              <a:buFont typeface="Russo One"/>
              <a:buNone/>
              <a:defRPr sz="2400">
                <a:latin typeface="Russo One"/>
                <a:ea typeface="Russo One"/>
                <a:cs typeface="Russo One"/>
                <a:sym typeface="Russo One"/>
              </a:defRPr>
            </a:lvl1pPr>
            <a:lvl2pPr lvl="1" algn="ctr">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2pPr>
            <a:lvl3pPr lvl="2" algn="ctr">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3pPr>
            <a:lvl4pPr lvl="3" algn="ctr">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4pPr>
            <a:lvl5pPr lvl="4" algn="ctr">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5pPr>
            <a:lvl6pPr lvl="5" algn="ctr">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6pPr>
            <a:lvl7pPr lvl="6" algn="ctr">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7pPr>
            <a:lvl8pPr lvl="7" algn="ctr">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8pPr>
            <a:lvl9pPr lvl="8" algn="ctr">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9pPr>
          </a:lstStyle>
          <a:p>
            <a:endParaRPr/>
          </a:p>
        </p:txBody>
      </p:sp>
      <p:sp>
        <p:nvSpPr>
          <p:cNvPr id="28" name="Google Shape;28;p5"/>
          <p:cNvSpPr txBox="1">
            <a:spLocks noGrp="1"/>
          </p:cNvSpPr>
          <p:nvPr>
            <p:ph type="subTitle" idx="2"/>
          </p:nvPr>
        </p:nvSpPr>
        <p:spPr>
          <a:xfrm>
            <a:off x="4374875" y="3213575"/>
            <a:ext cx="29076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Russo One"/>
              <a:buNone/>
              <a:defRPr sz="2400">
                <a:latin typeface="Russo One"/>
                <a:ea typeface="Russo One"/>
                <a:cs typeface="Russo One"/>
                <a:sym typeface="Russo One"/>
              </a:defRPr>
            </a:lvl1pPr>
            <a:lvl2pPr lvl="1" algn="ctr" rtl="0">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2pPr>
            <a:lvl3pPr lvl="2" algn="ctr" rtl="0">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3pPr>
            <a:lvl4pPr lvl="3" algn="ctr" rtl="0">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4pPr>
            <a:lvl5pPr lvl="4" algn="ctr" rtl="0">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5pPr>
            <a:lvl6pPr lvl="5" algn="ctr" rtl="0">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6pPr>
            <a:lvl7pPr lvl="6" algn="ctr" rtl="0">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7pPr>
            <a:lvl8pPr lvl="7" algn="ctr" rtl="0">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8pPr>
            <a:lvl9pPr lvl="8" algn="ctr" rtl="0">
              <a:lnSpc>
                <a:spcPct val="100000"/>
              </a:lnSpc>
              <a:spcBef>
                <a:spcPts val="0"/>
              </a:spcBef>
              <a:spcAft>
                <a:spcPts val="0"/>
              </a:spcAft>
              <a:buClr>
                <a:schemeClr val="dk1"/>
              </a:buClr>
              <a:buSzPts val="2400"/>
              <a:buFont typeface="Russo One"/>
              <a:buNone/>
              <a:defRPr sz="2400">
                <a:solidFill>
                  <a:schemeClr val="dk1"/>
                </a:solidFill>
                <a:latin typeface="Russo One"/>
                <a:ea typeface="Russo One"/>
                <a:cs typeface="Russo One"/>
                <a:sym typeface="Russo One"/>
              </a:defRPr>
            </a:lvl9pPr>
          </a:lstStyle>
          <a:p>
            <a:endParaRPr/>
          </a:p>
        </p:txBody>
      </p:sp>
      <p:sp>
        <p:nvSpPr>
          <p:cNvPr id="29" name="Google Shape;29;p5"/>
          <p:cNvSpPr txBox="1">
            <a:spLocks noGrp="1"/>
          </p:cNvSpPr>
          <p:nvPr>
            <p:ph type="subTitle" idx="3"/>
          </p:nvPr>
        </p:nvSpPr>
        <p:spPr>
          <a:xfrm>
            <a:off x="720000" y="3665100"/>
            <a:ext cx="2907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4"/>
          </p:nvPr>
        </p:nvSpPr>
        <p:spPr>
          <a:xfrm>
            <a:off x="4374875" y="3665100"/>
            <a:ext cx="2907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2" name="Google Shape;32;p5"/>
          <p:cNvPicPr preferRelativeResize="0"/>
          <p:nvPr/>
        </p:nvPicPr>
        <p:blipFill>
          <a:blip r:embed="rId2">
            <a:alphaModFix/>
          </a:blip>
          <a:stretch>
            <a:fillRect/>
          </a:stretch>
        </p:blipFill>
        <p:spPr>
          <a:xfrm>
            <a:off x="7282475" y="0"/>
            <a:ext cx="3358075" cy="3235205"/>
          </a:xfrm>
          <a:prstGeom prst="rect">
            <a:avLst/>
          </a:prstGeom>
          <a:noFill/>
          <a:ln>
            <a:noFill/>
          </a:ln>
        </p:spPr>
      </p:pic>
      <p:sp>
        <p:nvSpPr>
          <p:cNvPr id="33" name="Google Shape;33;p5"/>
          <p:cNvSpPr/>
          <p:nvPr/>
        </p:nvSpPr>
        <p:spPr>
          <a:xfrm rot="-7798166" flipH="1">
            <a:off x="8673003" y="1398110"/>
            <a:ext cx="1168469" cy="2424826"/>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rot="-7798166" flipH="1">
            <a:off x="8454304" y="1142391"/>
            <a:ext cx="1168469" cy="2424826"/>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4378808" y="2461128"/>
            <a:ext cx="3645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sz="3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7"/>
          <p:cNvSpPr txBox="1">
            <a:spLocks noGrp="1"/>
          </p:cNvSpPr>
          <p:nvPr>
            <p:ph type="body" idx="1"/>
          </p:nvPr>
        </p:nvSpPr>
        <p:spPr>
          <a:xfrm>
            <a:off x="4378800" y="3150975"/>
            <a:ext cx="3658500" cy="13080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Char char="●"/>
              <a:defRPr sz="1600"/>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pic>
        <p:nvPicPr>
          <p:cNvPr id="40" name="Google Shape;40;p7"/>
          <p:cNvPicPr preferRelativeResize="0"/>
          <p:nvPr/>
        </p:nvPicPr>
        <p:blipFill>
          <a:blip r:embed="rId2">
            <a:alphaModFix/>
          </a:blip>
          <a:stretch>
            <a:fillRect/>
          </a:stretch>
        </p:blipFill>
        <p:spPr>
          <a:xfrm>
            <a:off x="7010273" y="-1667375"/>
            <a:ext cx="3388475" cy="3388475"/>
          </a:xfrm>
          <a:prstGeom prst="rect">
            <a:avLst/>
          </a:prstGeom>
          <a:noFill/>
          <a:ln>
            <a:noFill/>
          </a:ln>
        </p:spPr>
      </p:pic>
      <p:sp>
        <p:nvSpPr>
          <p:cNvPr id="41" name="Google Shape;41;p7"/>
          <p:cNvSpPr/>
          <p:nvPr/>
        </p:nvSpPr>
        <p:spPr>
          <a:xfrm rot="-8606991">
            <a:off x="8465587" y="307917"/>
            <a:ext cx="817093" cy="1695506"/>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rot="-8606991">
            <a:off x="8295958" y="193616"/>
            <a:ext cx="817093" cy="1695506"/>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txBox="1">
            <a:spLocks noGrp="1"/>
          </p:cNvSpPr>
          <p:nvPr>
            <p:ph type="title" hasCustomPrompt="1"/>
          </p:nvPr>
        </p:nvSpPr>
        <p:spPr>
          <a:xfrm>
            <a:off x="4592013" y="2654375"/>
            <a:ext cx="3387000" cy="1015500"/>
          </a:xfrm>
          <a:prstGeom prst="rect">
            <a:avLst/>
          </a:prstGeom>
        </p:spPr>
        <p:txBody>
          <a:bodyPr spcFirstLastPara="1" wrap="square" lIns="91425" tIns="91425" rIns="91425" bIns="91425" anchor="ctr" anchorCtr="0">
            <a:noAutofit/>
          </a:bodyPr>
          <a:lstStyle>
            <a:lvl1pPr lvl="0">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4592013" y="3669875"/>
            <a:ext cx="3387000" cy="67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71" name="Google Shape;71;p11"/>
          <p:cNvPicPr preferRelativeResize="0"/>
          <p:nvPr/>
        </p:nvPicPr>
        <p:blipFill>
          <a:blip r:embed="rId2">
            <a:alphaModFix/>
          </a:blip>
          <a:stretch>
            <a:fillRect/>
          </a:stretch>
        </p:blipFill>
        <p:spPr>
          <a:xfrm>
            <a:off x="5695900" y="-1362225"/>
            <a:ext cx="2981525" cy="2981525"/>
          </a:xfrm>
          <a:prstGeom prst="rect">
            <a:avLst/>
          </a:prstGeom>
          <a:noFill/>
          <a:ln>
            <a:noFill/>
          </a:ln>
        </p:spPr>
      </p:pic>
      <p:sp>
        <p:nvSpPr>
          <p:cNvPr id="72" name="Google Shape;72;p11"/>
          <p:cNvSpPr/>
          <p:nvPr/>
        </p:nvSpPr>
        <p:spPr>
          <a:xfrm rot="8151151">
            <a:off x="7529443" y="-221951"/>
            <a:ext cx="983765" cy="2041148"/>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8151151">
            <a:off x="7734593" y="-417283"/>
            <a:ext cx="983765" cy="2041148"/>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8157142" flipH="1">
            <a:off x="-472713" y="2536868"/>
            <a:ext cx="816821" cy="1695382"/>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8157142" flipH="1">
            <a:off x="-640233" y="2702088"/>
            <a:ext cx="816821" cy="1695382"/>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3844525" y="2937217"/>
            <a:ext cx="31521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2" name="Google Shape;102;p14"/>
          <p:cNvSpPr txBox="1">
            <a:spLocks noGrp="1"/>
          </p:cNvSpPr>
          <p:nvPr>
            <p:ph type="subTitle" idx="1"/>
          </p:nvPr>
        </p:nvSpPr>
        <p:spPr>
          <a:xfrm>
            <a:off x="3844525" y="1794217"/>
            <a:ext cx="4476900" cy="114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2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103" name="Google Shape;103;p14"/>
          <p:cNvPicPr preferRelativeResize="0"/>
          <p:nvPr/>
        </p:nvPicPr>
        <p:blipFill>
          <a:blip r:embed="rId2">
            <a:alphaModFix/>
          </a:blip>
          <a:stretch>
            <a:fillRect/>
          </a:stretch>
        </p:blipFill>
        <p:spPr>
          <a:xfrm>
            <a:off x="7009214" y="3624125"/>
            <a:ext cx="2839375" cy="2724950"/>
          </a:xfrm>
          <a:prstGeom prst="rect">
            <a:avLst/>
          </a:prstGeom>
          <a:noFill/>
          <a:ln>
            <a:noFill/>
          </a:ln>
        </p:spPr>
      </p:pic>
      <p:sp>
        <p:nvSpPr>
          <p:cNvPr id="104" name="Google Shape;104;p14"/>
          <p:cNvSpPr/>
          <p:nvPr/>
        </p:nvSpPr>
        <p:spPr>
          <a:xfrm rot="-3098212" flipH="1">
            <a:off x="5152798" y="-850447"/>
            <a:ext cx="1031510" cy="213901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rot="-3098212" flipH="1">
            <a:off x="5334859" y="-1084980"/>
            <a:ext cx="1031510" cy="213901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rot="3098212">
            <a:off x="7421109" y="4368478"/>
            <a:ext cx="1031510" cy="213901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rot="3098212">
            <a:off x="7239048" y="4133945"/>
            <a:ext cx="1031510" cy="213901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DFDEFC">
            <a:alpha val="7584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100"/>
              <a:buFont typeface="Russo One"/>
              <a:buNone/>
              <a:defRPr sz="3100">
                <a:solidFill>
                  <a:schemeClr val="dk2"/>
                </a:solidFill>
                <a:latin typeface="Russo One"/>
                <a:ea typeface="Russo One"/>
                <a:cs typeface="Russo One"/>
                <a:sym typeface="Russo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allanna"/>
              <a:buChar char="●"/>
              <a:defRPr>
                <a:solidFill>
                  <a:schemeClr val="dk2"/>
                </a:solidFill>
                <a:latin typeface="Mallanna"/>
                <a:ea typeface="Mallanna"/>
                <a:cs typeface="Mallanna"/>
                <a:sym typeface="Mallanna"/>
              </a:defRPr>
            </a:lvl1pPr>
            <a:lvl2pPr marL="914400" lvl="1" indent="-317500">
              <a:lnSpc>
                <a:spcPct val="115000"/>
              </a:lnSpc>
              <a:spcBef>
                <a:spcPts val="1600"/>
              </a:spcBef>
              <a:spcAft>
                <a:spcPts val="0"/>
              </a:spcAft>
              <a:buClr>
                <a:schemeClr val="dk2"/>
              </a:buClr>
              <a:buSzPts val="1400"/>
              <a:buFont typeface="Mallanna"/>
              <a:buChar char="○"/>
              <a:defRPr>
                <a:solidFill>
                  <a:schemeClr val="dk2"/>
                </a:solidFill>
                <a:latin typeface="Mallanna"/>
                <a:ea typeface="Mallanna"/>
                <a:cs typeface="Mallanna"/>
                <a:sym typeface="Mallanna"/>
              </a:defRPr>
            </a:lvl2pPr>
            <a:lvl3pPr marL="1371600" lvl="2" indent="-317500">
              <a:lnSpc>
                <a:spcPct val="115000"/>
              </a:lnSpc>
              <a:spcBef>
                <a:spcPts val="1600"/>
              </a:spcBef>
              <a:spcAft>
                <a:spcPts val="0"/>
              </a:spcAft>
              <a:buClr>
                <a:schemeClr val="dk2"/>
              </a:buClr>
              <a:buSzPts val="1400"/>
              <a:buFont typeface="Mallanna"/>
              <a:buChar char="■"/>
              <a:defRPr>
                <a:solidFill>
                  <a:schemeClr val="dk2"/>
                </a:solidFill>
                <a:latin typeface="Mallanna"/>
                <a:ea typeface="Mallanna"/>
                <a:cs typeface="Mallanna"/>
                <a:sym typeface="Mallanna"/>
              </a:defRPr>
            </a:lvl3pPr>
            <a:lvl4pPr marL="1828800" lvl="3" indent="-317500">
              <a:lnSpc>
                <a:spcPct val="115000"/>
              </a:lnSpc>
              <a:spcBef>
                <a:spcPts val="1600"/>
              </a:spcBef>
              <a:spcAft>
                <a:spcPts val="0"/>
              </a:spcAft>
              <a:buClr>
                <a:schemeClr val="dk2"/>
              </a:buClr>
              <a:buSzPts val="1400"/>
              <a:buFont typeface="Mallanna"/>
              <a:buChar char="●"/>
              <a:defRPr>
                <a:solidFill>
                  <a:schemeClr val="dk2"/>
                </a:solidFill>
                <a:latin typeface="Mallanna"/>
                <a:ea typeface="Mallanna"/>
                <a:cs typeface="Mallanna"/>
                <a:sym typeface="Mallanna"/>
              </a:defRPr>
            </a:lvl4pPr>
            <a:lvl5pPr marL="2286000" lvl="4" indent="-317500">
              <a:lnSpc>
                <a:spcPct val="115000"/>
              </a:lnSpc>
              <a:spcBef>
                <a:spcPts val="1600"/>
              </a:spcBef>
              <a:spcAft>
                <a:spcPts val="0"/>
              </a:spcAft>
              <a:buClr>
                <a:schemeClr val="dk2"/>
              </a:buClr>
              <a:buSzPts val="1400"/>
              <a:buFont typeface="Mallanna"/>
              <a:buChar char="○"/>
              <a:defRPr>
                <a:solidFill>
                  <a:schemeClr val="dk2"/>
                </a:solidFill>
                <a:latin typeface="Mallanna"/>
                <a:ea typeface="Mallanna"/>
                <a:cs typeface="Mallanna"/>
                <a:sym typeface="Mallanna"/>
              </a:defRPr>
            </a:lvl5pPr>
            <a:lvl6pPr marL="2743200" lvl="5" indent="-317500">
              <a:lnSpc>
                <a:spcPct val="115000"/>
              </a:lnSpc>
              <a:spcBef>
                <a:spcPts val="1600"/>
              </a:spcBef>
              <a:spcAft>
                <a:spcPts val="0"/>
              </a:spcAft>
              <a:buClr>
                <a:schemeClr val="dk2"/>
              </a:buClr>
              <a:buSzPts val="1400"/>
              <a:buFont typeface="Mallanna"/>
              <a:buChar char="■"/>
              <a:defRPr>
                <a:solidFill>
                  <a:schemeClr val="dk2"/>
                </a:solidFill>
                <a:latin typeface="Mallanna"/>
                <a:ea typeface="Mallanna"/>
                <a:cs typeface="Mallanna"/>
                <a:sym typeface="Mallanna"/>
              </a:defRPr>
            </a:lvl6pPr>
            <a:lvl7pPr marL="3200400" lvl="6" indent="-317500">
              <a:lnSpc>
                <a:spcPct val="115000"/>
              </a:lnSpc>
              <a:spcBef>
                <a:spcPts val="1600"/>
              </a:spcBef>
              <a:spcAft>
                <a:spcPts val="0"/>
              </a:spcAft>
              <a:buClr>
                <a:schemeClr val="dk2"/>
              </a:buClr>
              <a:buSzPts val="1400"/>
              <a:buFont typeface="Mallanna"/>
              <a:buChar char="●"/>
              <a:defRPr>
                <a:solidFill>
                  <a:schemeClr val="dk2"/>
                </a:solidFill>
                <a:latin typeface="Mallanna"/>
                <a:ea typeface="Mallanna"/>
                <a:cs typeface="Mallanna"/>
                <a:sym typeface="Mallanna"/>
              </a:defRPr>
            </a:lvl7pPr>
            <a:lvl8pPr marL="3657600" lvl="7" indent="-317500">
              <a:lnSpc>
                <a:spcPct val="115000"/>
              </a:lnSpc>
              <a:spcBef>
                <a:spcPts val="1600"/>
              </a:spcBef>
              <a:spcAft>
                <a:spcPts val="0"/>
              </a:spcAft>
              <a:buClr>
                <a:schemeClr val="dk2"/>
              </a:buClr>
              <a:buSzPts val="1400"/>
              <a:buFont typeface="Mallanna"/>
              <a:buChar char="○"/>
              <a:defRPr>
                <a:solidFill>
                  <a:schemeClr val="dk2"/>
                </a:solidFill>
                <a:latin typeface="Mallanna"/>
                <a:ea typeface="Mallanna"/>
                <a:cs typeface="Mallanna"/>
                <a:sym typeface="Mallanna"/>
              </a:defRPr>
            </a:lvl8pPr>
            <a:lvl9pPr marL="4114800" lvl="8" indent="-317500">
              <a:lnSpc>
                <a:spcPct val="115000"/>
              </a:lnSpc>
              <a:spcBef>
                <a:spcPts val="1600"/>
              </a:spcBef>
              <a:spcAft>
                <a:spcPts val="1600"/>
              </a:spcAft>
              <a:buClr>
                <a:schemeClr val="dk2"/>
              </a:buClr>
              <a:buSzPts val="1400"/>
              <a:buFont typeface="Mallanna"/>
              <a:buChar char="■"/>
              <a:defRPr>
                <a:solidFill>
                  <a:schemeClr val="dk2"/>
                </a:solidFill>
                <a:latin typeface="Mallanna"/>
                <a:ea typeface="Mallanna"/>
                <a:cs typeface="Mallanna"/>
                <a:sym typeface="Mallann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7" r:id="rId7"/>
    <p:sldLayoutId id="2147483658" r:id="rId8"/>
    <p:sldLayoutId id="2147483660" r:id="rId9"/>
    <p:sldLayoutId id="2147483666" r:id="rId10"/>
    <p:sldLayoutId id="2147483668" r:id="rId11"/>
    <p:sldLayoutId id="2147483670" r:id="rId12"/>
    <p:sldLayoutId id="2147483672" r:id="rId13"/>
    <p:sldLayoutId id="2147483676" r:id="rId14"/>
    <p:sldLayoutId id="2147483677" r:id="rId15"/>
    <p:sldLayoutId id="2147483682"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5"/>
          <p:cNvPicPr preferRelativeResize="0"/>
          <p:nvPr/>
        </p:nvPicPr>
        <p:blipFill>
          <a:blip r:embed="rId3">
            <a:alphaModFix/>
          </a:blip>
          <a:stretch>
            <a:fillRect/>
          </a:stretch>
        </p:blipFill>
        <p:spPr>
          <a:xfrm>
            <a:off x="7130400" y="3484675"/>
            <a:ext cx="2482225" cy="2482225"/>
          </a:xfrm>
          <a:prstGeom prst="rect">
            <a:avLst/>
          </a:prstGeom>
          <a:noFill/>
          <a:ln>
            <a:noFill/>
          </a:ln>
        </p:spPr>
      </p:pic>
      <p:pic>
        <p:nvPicPr>
          <p:cNvPr id="282" name="Google Shape;282;p35"/>
          <p:cNvPicPr preferRelativeResize="0"/>
          <p:nvPr/>
        </p:nvPicPr>
        <p:blipFill>
          <a:blip r:embed="rId4">
            <a:alphaModFix/>
          </a:blip>
          <a:stretch>
            <a:fillRect/>
          </a:stretch>
        </p:blipFill>
        <p:spPr>
          <a:xfrm>
            <a:off x="5855625" y="-1498297"/>
            <a:ext cx="3999125" cy="3837950"/>
          </a:xfrm>
          <a:prstGeom prst="rect">
            <a:avLst/>
          </a:prstGeom>
          <a:noFill/>
          <a:ln>
            <a:noFill/>
          </a:ln>
        </p:spPr>
      </p:pic>
      <p:sp>
        <p:nvSpPr>
          <p:cNvPr id="283" name="Google Shape;283;p35"/>
          <p:cNvSpPr/>
          <p:nvPr/>
        </p:nvSpPr>
        <p:spPr>
          <a:xfrm rot="-3636149">
            <a:off x="8329999" y="-337263"/>
            <a:ext cx="1012700" cy="210142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rot="-3636149">
            <a:off x="8184399" y="-84563"/>
            <a:ext cx="1012700" cy="210142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txBox="1">
            <a:spLocks noGrp="1"/>
          </p:cNvSpPr>
          <p:nvPr>
            <p:ph type="ctrTitle"/>
          </p:nvPr>
        </p:nvSpPr>
        <p:spPr>
          <a:xfrm>
            <a:off x="715100" y="1238850"/>
            <a:ext cx="6144900" cy="21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Lego Football Control</a:t>
            </a:r>
            <a:endParaRPr/>
          </a:p>
        </p:txBody>
      </p:sp>
      <p:sp>
        <p:nvSpPr>
          <p:cNvPr id="286" name="Google Shape;286;p35"/>
          <p:cNvSpPr txBox="1">
            <a:spLocks noGrp="1"/>
          </p:cNvSpPr>
          <p:nvPr>
            <p:ph type="subTitle" idx="1"/>
          </p:nvPr>
        </p:nvSpPr>
        <p:spPr>
          <a:xfrm>
            <a:off x="715100" y="3547425"/>
            <a:ext cx="38187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Claudio, Freddie</a:t>
            </a:r>
            <a:endParaRPr/>
          </a:p>
        </p:txBody>
      </p:sp>
      <p:cxnSp>
        <p:nvCxnSpPr>
          <p:cNvPr id="287" name="Google Shape;287;p35"/>
          <p:cNvCxnSpPr/>
          <p:nvPr/>
        </p:nvCxnSpPr>
        <p:spPr>
          <a:xfrm>
            <a:off x="724800" y="1144775"/>
            <a:ext cx="6154200" cy="0"/>
          </a:xfrm>
          <a:prstGeom prst="straightConnector1">
            <a:avLst/>
          </a:prstGeom>
          <a:noFill/>
          <a:ln w="19050" cap="flat" cmpd="sng">
            <a:solidFill>
              <a:schemeClr val="dk2"/>
            </a:solidFill>
            <a:prstDash val="solid"/>
            <a:round/>
            <a:headEnd type="none" w="med" len="med"/>
            <a:tailEnd type="none" w="med" len="med"/>
          </a:ln>
        </p:spPr>
      </p:cxnSp>
      <p:cxnSp>
        <p:nvCxnSpPr>
          <p:cNvPr id="288" name="Google Shape;288;p35"/>
          <p:cNvCxnSpPr/>
          <p:nvPr/>
        </p:nvCxnSpPr>
        <p:spPr>
          <a:xfrm>
            <a:off x="734500" y="3547421"/>
            <a:ext cx="6150000" cy="0"/>
          </a:xfrm>
          <a:prstGeom prst="straightConnector1">
            <a:avLst/>
          </a:prstGeom>
          <a:noFill/>
          <a:ln w="19050" cap="flat" cmpd="sng">
            <a:solidFill>
              <a:schemeClr val="dk2"/>
            </a:solidFill>
            <a:prstDash val="solid"/>
            <a:round/>
            <a:headEnd type="none" w="med" len="med"/>
            <a:tailEnd type="none" w="med" len="med"/>
          </a:ln>
        </p:spPr>
      </p:cxnSp>
      <p:sp>
        <p:nvSpPr>
          <p:cNvPr id="289" name="Google Shape;289;p35"/>
          <p:cNvSpPr/>
          <p:nvPr/>
        </p:nvSpPr>
        <p:spPr>
          <a:xfrm rot="-9036128">
            <a:off x="7072913" y="3056217"/>
            <a:ext cx="817119" cy="1695487"/>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rot="-9036128">
            <a:off x="7276782" y="3173681"/>
            <a:ext cx="817119" cy="1695487"/>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 name="Google Shape;291;p35"/>
          <p:cNvPicPr preferRelativeResize="0"/>
          <p:nvPr/>
        </p:nvPicPr>
        <p:blipFill>
          <a:blip r:embed="rId5">
            <a:alphaModFix/>
          </a:blip>
          <a:stretch>
            <a:fillRect/>
          </a:stretch>
        </p:blipFill>
        <p:spPr>
          <a:xfrm>
            <a:off x="1395725" y="-1121000"/>
            <a:ext cx="2038350" cy="2076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55"/>
          <p:cNvPicPr preferRelativeResize="0"/>
          <p:nvPr/>
        </p:nvPicPr>
        <p:blipFill>
          <a:blip r:embed="rId3">
            <a:alphaModFix/>
          </a:blip>
          <a:stretch>
            <a:fillRect/>
          </a:stretch>
        </p:blipFill>
        <p:spPr>
          <a:xfrm>
            <a:off x="-1590812" y="3847075"/>
            <a:ext cx="2657475" cy="2638425"/>
          </a:xfrm>
          <a:prstGeom prst="rect">
            <a:avLst/>
          </a:prstGeom>
          <a:noFill/>
          <a:ln>
            <a:noFill/>
          </a:ln>
        </p:spPr>
      </p:pic>
      <p:sp>
        <p:nvSpPr>
          <p:cNvPr id="606" name="Google Shape;606;p5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r>
              <a:rPr lang="en"/>
              <a:t>Controller Design</a:t>
            </a:r>
            <a:endParaRPr lang="en-US"/>
          </a:p>
        </p:txBody>
      </p:sp>
      <p:sp>
        <p:nvSpPr>
          <p:cNvPr id="608" name="Google Shape;608;p55"/>
          <p:cNvSpPr txBox="1"/>
          <p:nvPr/>
        </p:nvSpPr>
        <p:spPr>
          <a:xfrm>
            <a:off x="1037688" y="2610255"/>
            <a:ext cx="5717741" cy="1429734"/>
          </a:xfrm>
          <a:prstGeom prst="rect">
            <a:avLst/>
          </a:prstGeom>
          <a:noFill/>
          <a:ln>
            <a:noFill/>
          </a:ln>
        </p:spPr>
        <p:txBody>
          <a:bodyPr spcFirstLastPara="1" wrap="square" lIns="91425" tIns="91425" rIns="91425" bIns="91425" anchor="ctr" anchorCtr="0">
            <a:noAutofit/>
          </a:bodyPr>
          <a:lstStyle/>
          <a:p>
            <a:pPr marL="285750" indent="-285750">
              <a:buChar char="•"/>
            </a:pPr>
            <a:r>
              <a:rPr lang="en" dirty="0">
                <a:solidFill>
                  <a:srgbClr val="29235C"/>
                </a:solidFill>
                <a:latin typeface="Mallanna"/>
                <a:cs typeface="Mallanna"/>
                <a:sym typeface="Mallanna"/>
              </a:rPr>
              <a:t>It was decided to design 3 controllers for the system; one for each angle</a:t>
            </a:r>
            <a:endParaRPr lang="en-US" dirty="0">
              <a:sym typeface="Mallanna"/>
            </a:endParaRPr>
          </a:p>
          <a:p>
            <a:pPr marL="285750" indent="-285750">
              <a:buChar char="•"/>
            </a:pPr>
            <a:endParaRPr lang="en" dirty="0">
              <a:solidFill>
                <a:srgbClr val="29235C"/>
              </a:solidFill>
              <a:latin typeface="Mallanna"/>
              <a:cs typeface="Mallanna"/>
            </a:endParaRPr>
          </a:p>
          <a:p>
            <a:pPr marL="285750" indent="-285750">
              <a:buChar char="•"/>
            </a:pPr>
            <a:r>
              <a:rPr lang="en" dirty="0">
                <a:solidFill>
                  <a:srgbClr val="29235C"/>
                </a:solidFill>
                <a:latin typeface="Mallanna"/>
                <a:cs typeface="Mallanna"/>
              </a:rPr>
              <a:t>This is because it is simpler to create and tune a SISO controller than a 3 input 3 output controller, which is beyond the scope of this module</a:t>
            </a:r>
            <a:endParaRPr lang="en-US" dirty="0"/>
          </a:p>
          <a:p>
            <a:pPr marL="285750" indent="-285750">
              <a:buChar char="•"/>
            </a:pPr>
            <a:endParaRPr lang="en" dirty="0">
              <a:solidFill>
                <a:srgbClr val="29235C"/>
              </a:solidFill>
              <a:latin typeface="Mallanna"/>
              <a:cs typeface="Mallanna"/>
            </a:endParaRPr>
          </a:p>
          <a:p>
            <a:pPr marL="285750" indent="-285750">
              <a:buChar char="•"/>
            </a:pPr>
            <a:r>
              <a:rPr lang="en" dirty="0">
                <a:solidFill>
                  <a:srgbClr val="29235C"/>
                </a:solidFill>
                <a:latin typeface="Mallanna"/>
                <a:cs typeface="Mallanna"/>
              </a:rPr>
              <a:t>The system involving psi and theta was assumed to be independent of the system with phi, since the yaw is controlled entirely by the differential motor voltages, whereas the pitch and forward motion are the common mode motor voltages </a:t>
            </a:r>
            <a:endParaRPr lang="en-US" dirty="0"/>
          </a:p>
        </p:txBody>
      </p:sp>
      <p:pic>
        <p:nvPicPr>
          <p:cNvPr id="619" name="Google Shape;619;p55"/>
          <p:cNvPicPr preferRelativeResize="0"/>
          <p:nvPr/>
        </p:nvPicPr>
        <p:blipFill>
          <a:blip r:embed="rId4">
            <a:alphaModFix/>
          </a:blip>
          <a:stretch>
            <a:fillRect/>
          </a:stretch>
        </p:blipFill>
        <p:spPr>
          <a:xfrm>
            <a:off x="6043325" y="-1724700"/>
            <a:ext cx="2970125" cy="2970125"/>
          </a:xfrm>
          <a:prstGeom prst="rect">
            <a:avLst/>
          </a:prstGeom>
          <a:noFill/>
          <a:ln>
            <a:noFill/>
          </a:ln>
        </p:spPr>
      </p:pic>
      <p:sp>
        <p:nvSpPr>
          <p:cNvPr id="620" name="Google Shape;620;p55"/>
          <p:cNvSpPr/>
          <p:nvPr/>
        </p:nvSpPr>
        <p:spPr>
          <a:xfrm rot="-3098596" flipH="1">
            <a:off x="7341059" y="-493978"/>
            <a:ext cx="992014" cy="205744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5"/>
          <p:cNvSpPr/>
          <p:nvPr/>
        </p:nvSpPr>
        <p:spPr>
          <a:xfrm rot="-3098596" flipH="1">
            <a:off x="7516164" y="-719547"/>
            <a:ext cx="992014" cy="205744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5"/>
          <p:cNvSpPr/>
          <p:nvPr/>
        </p:nvSpPr>
        <p:spPr>
          <a:xfrm rot="-8157095">
            <a:off x="-239041" y="4088174"/>
            <a:ext cx="868588" cy="180295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5"/>
          <p:cNvSpPr/>
          <p:nvPr/>
        </p:nvSpPr>
        <p:spPr>
          <a:xfrm rot="-8157095">
            <a:off x="-336665" y="3805550"/>
            <a:ext cx="868588" cy="180295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 name="Google Shape;624;p55">
            <a:extLst>
              <a:ext uri="{FF2B5EF4-FFF2-40B4-BE49-F238E27FC236}">
                <a16:creationId xmlns:a16="http://schemas.microsoft.com/office/drawing/2014/main" id="{DCF18BEF-19DD-37AF-844A-119B6FC9ED93}"/>
              </a:ext>
            </a:extLst>
          </p:cNvPr>
          <p:cNvCxnSpPr/>
          <p:nvPr/>
        </p:nvCxnSpPr>
        <p:spPr>
          <a:xfrm>
            <a:off x="530582" y="1353206"/>
            <a:ext cx="7299600" cy="0"/>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28645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55"/>
          <p:cNvPicPr preferRelativeResize="0"/>
          <p:nvPr/>
        </p:nvPicPr>
        <p:blipFill>
          <a:blip r:embed="rId3">
            <a:alphaModFix/>
          </a:blip>
          <a:stretch>
            <a:fillRect/>
          </a:stretch>
        </p:blipFill>
        <p:spPr>
          <a:xfrm>
            <a:off x="-1590812" y="3847075"/>
            <a:ext cx="2657475" cy="2638425"/>
          </a:xfrm>
          <a:prstGeom prst="rect">
            <a:avLst/>
          </a:prstGeom>
          <a:noFill/>
          <a:ln>
            <a:noFill/>
          </a:ln>
        </p:spPr>
      </p:pic>
      <p:sp>
        <p:nvSpPr>
          <p:cNvPr id="606" name="Google Shape;606;p5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r>
              <a:rPr lang="en"/>
              <a:t>Pitch Controller</a:t>
            </a:r>
            <a:endParaRPr lang="en-US"/>
          </a:p>
        </p:txBody>
      </p:sp>
      <p:sp>
        <p:nvSpPr>
          <p:cNvPr id="608" name="Google Shape;608;p55"/>
          <p:cNvSpPr txBox="1"/>
          <p:nvPr/>
        </p:nvSpPr>
        <p:spPr>
          <a:xfrm>
            <a:off x="981344" y="2904054"/>
            <a:ext cx="5741888" cy="395400"/>
          </a:xfrm>
          <a:prstGeom prst="rect">
            <a:avLst/>
          </a:prstGeom>
          <a:noFill/>
          <a:ln>
            <a:noFill/>
          </a:ln>
        </p:spPr>
        <p:txBody>
          <a:bodyPr spcFirstLastPara="1" wrap="square" lIns="91425" tIns="91425" rIns="91425" bIns="91425" anchor="ctr" anchorCtr="0">
            <a:noAutofit/>
          </a:bodyPr>
          <a:lstStyle/>
          <a:p>
            <a:pPr marL="285750" indent="-285750">
              <a:buChar char="•"/>
            </a:pPr>
            <a:r>
              <a:rPr lang="en" dirty="0">
                <a:solidFill>
                  <a:srgbClr val="29235C"/>
                </a:solidFill>
                <a:latin typeface="Mallanna"/>
                <a:cs typeface="Mallanna"/>
                <a:sym typeface="Mallanna"/>
              </a:rPr>
              <a:t>The first step of our controller design is making the model into transfer functions.</a:t>
            </a:r>
            <a:endParaRPr lang="en-US" dirty="0"/>
          </a:p>
          <a:p>
            <a:pPr marL="285750" indent="-285750">
              <a:buChar char="•"/>
            </a:pPr>
            <a:endParaRPr lang="en" dirty="0">
              <a:solidFill>
                <a:srgbClr val="29235C"/>
              </a:solidFill>
              <a:latin typeface="Mallanna"/>
              <a:cs typeface="Mallanna"/>
            </a:endParaRPr>
          </a:p>
          <a:p>
            <a:pPr marL="285750" indent="-285750">
              <a:buChar char="•"/>
            </a:pPr>
            <a:r>
              <a:rPr lang="en" dirty="0">
                <a:solidFill>
                  <a:srgbClr val="29235C"/>
                </a:solidFill>
                <a:latin typeface="Mallanna"/>
                <a:cs typeface="Mallanna"/>
              </a:rPr>
              <a:t>Using MATLAB commands ss and zpk, the state space model developed earlier was converted to a series of transfer functions</a:t>
            </a:r>
          </a:p>
          <a:p>
            <a:pPr marL="285750" indent="-285750">
              <a:buChar char="•"/>
            </a:pPr>
            <a:endParaRPr lang="en" dirty="0">
              <a:solidFill>
                <a:srgbClr val="29235C"/>
              </a:solidFill>
              <a:latin typeface="Mallanna"/>
              <a:cs typeface="Mallanna"/>
            </a:endParaRPr>
          </a:p>
          <a:p>
            <a:pPr marL="285750" indent="-285750">
              <a:buChar char="•"/>
            </a:pPr>
            <a:r>
              <a:rPr lang="en" dirty="0">
                <a:solidFill>
                  <a:srgbClr val="29235C"/>
                </a:solidFill>
                <a:latin typeface="Mallanna"/>
                <a:cs typeface="Mallanna"/>
              </a:rPr>
              <a:t>We first worked on the system describing phi and theta</a:t>
            </a:r>
          </a:p>
        </p:txBody>
      </p:sp>
      <p:pic>
        <p:nvPicPr>
          <p:cNvPr id="619" name="Google Shape;619;p55"/>
          <p:cNvPicPr preferRelativeResize="0"/>
          <p:nvPr/>
        </p:nvPicPr>
        <p:blipFill>
          <a:blip r:embed="rId4">
            <a:alphaModFix/>
          </a:blip>
          <a:stretch>
            <a:fillRect/>
          </a:stretch>
        </p:blipFill>
        <p:spPr>
          <a:xfrm>
            <a:off x="6043325" y="-1724700"/>
            <a:ext cx="2970125" cy="2970125"/>
          </a:xfrm>
          <a:prstGeom prst="rect">
            <a:avLst/>
          </a:prstGeom>
          <a:noFill/>
          <a:ln>
            <a:noFill/>
          </a:ln>
        </p:spPr>
      </p:pic>
      <p:sp>
        <p:nvSpPr>
          <p:cNvPr id="620" name="Google Shape;620;p55"/>
          <p:cNvSpPr/>
          <p:nvPr/>
        </p:nvSpPr>
        <p:spPr>
          <a:xfrm rot="-3098596" flipH="1">
            <a:off x="7341059" y="-493978"/>
            <a:ext cx="992014" cy="205744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5"/>
          <p:cNvSpPr/>
          <p:nvPr/>
        </p:nvSpPr>
        <p:spPr>
          <a:xfrm rot="-3098596" flipH="1">
            <a:off x="7516164" y="-719547"/>
            <a:ext cx="992014" cy="205744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5"/>
          <p:cNvSpPr/>
          <p:nvPr/>
        </p:nvSpPr>
        <p:spPr>
          <a:xfrm rot="-8157095">
            <a:off x="-239041" y="4088174"/>
            <a:ext cx="868588" cy="180295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5"/>
          <p:cNvSpPr/>
          <p:nvPr/>
        </p:nvSpPr>
        <p:spPr>
          <a:xfrm rot="-8157095">
            <a:off x="-336665" y="3805550"/>
            <a:ext cx="868588" cy="180295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 name="Google Shape;624;p55">
            <a:extLst>
              <a:ext uri="{FF2B5EF4-FFF2-40B4-BE49-F238E27FC236}">
                <a16:creationId xmlns:a16="http://schemas.microsoft.com/office/drawing/2014/main" id="{B6A2CE5F-0690-A467-E2AA-0E4EE602D3CC}"/>
              </a:ext>
            </a:extLst>
          </p:cNvPr>
          <p:cNvCxnSpPr/>
          <p:nvPr/>
        </p:nvCxnSpPr>
        <p:spPr>
          <a:xfrm>
            <a:off x="530582" y="1353206"/>
            <a:ext cx="7299600" cy="0"/>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88912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55"/>
          <p:cNvPicPr preferRelativeResize="0"/>
          <p:nvPr/>
        </p:nvPicPr>
        <p:blipFill>
          <a:blip r:embed="rId3">
            <a:alphaModFix/>
          </a:blip>
          <a:stretch>
            <a:fillRect/>
          </a:stretch>
        </p:blipFill>
        <p:spPr>
          <a:xfrm>
            <a:off x="-1590812" y="3847075"/>
            <a:ext cx="2657475" cy="2638425"/>
          </a:xfrm>
          <a:prstGeom prst="rect">
            <a:avLst/>
          </a:prstGeom>
          <a:noFill/>
          <a:ln>
            <a:noFill/>
          </a:ln>
        </p:spPr>
      </p:pic>
      <p:sp>
        <p:nvSpPr>
          <p:cNvPr id="608" name="Google Shape;608;p55"/>
          <p:cNvSpPr txBox="1"/>
          <p:nvPr/>
        </p:nvSpPr>
        <p:spPr>
          <a:xfrm>
            <a:off x="981344" y="1813405"/>
            <a:ext cx="5741888" cy="395400"/>
          </a:xfrm>
          <a:prstGeom prst="rect">
            <a:avLst/>
          </a:prstGeom>
          <a:noFill/>
          <a:ln>
            <a:noFill/>
          </a:ln>
        </p:spPr>
        <p:txBody>
          <a:bodyPr spcFirstLastPara="1" wrap="square" lIns="91425" tIns="91425" rIns="91425" bIns="91425" anchor="ctr" anchorCtr="0">
            <a:noAutofit/>
          </a:bodyPr>
          <a:lstStyle/>
          <a:p>
            <a:pPr marL="285750" indent="-285750">
              <a:buChar char="•"/>
            </a:pPr>
            <a:r>
              <a:rPr lang="en" dirty="0">
                <a:solidFill>
                  <a:srgbClr val="29235C"/>
                </a:solidFill>
                <a:latin typeface="Mallanna"/>
                <a:cs typeface="Mallanna"/>
                <a:sym typeface="Mallanna"/>
              </a:rPr>
              <a:t>The transfer functions relating u1 to theta and psi dot were both unstable, as they contained positive real poles</a:t>
            </a:r>
            <a:endParaRPr lang="en-US" dirty="0"/>
          </a:p>
        </p:txBody>
      </p:sp>
      <p:pic>
        <p:nvPicPr>
          <p:cNvPr id="619" name="Google Shape;619;p55"/>
          <p:cNvPicPr preferRelativeResize="0"/>
          <p:nvPr/>
        </p:nvPicPr>
        <p:blipFill>
          <a:blip r:embed="rId4">
            <a:alphaModFix/>
          </a:blip>
          <a:stretch>
            <a:fillRect/>
          </a:stretch>
        </p:blipFill>
        <p:spPr>
          <a:xfrm>
            <a:off x="6043325" y="-1724700"/>
            <a:ext cx="2970125" cy="2970125"/>
          </a:xfrm>
          <a:prstGeom prst="rect">
            <a:avLst/>
          </a:prstGeom>
          <a:noFill/>
          <a:ln>
            <a:noFill/>
          </a:ln>
        </p:spPr>
      </p:pic>
      <p:sp>
        <p:nvSpPr>
          <p:cNvPr id="620" name="Google Shape;620;p55"/>
          <p:cNvSpPr/>
          <p:nvPr/>
        </p:nvSpPr>
        <p:spPr>
          <a:xfrm rot="-3098596" flipH="1">
            <a:off x="7341059" y="-493978"/>
            <a:ext cx="992014" cy="205744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5"/>
          <p:cNvSpPr/>
          <p:nvPr/>
        </p:nvSpPr>
        <p:spPr>
          <a:xfrm rot="-3098596" flipH="1">
            <a:off x="7516164" y="-719547"/>
            <a:ext cx="992014" cy="205744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5"/>
          <p:cNvSpPr/>
          <p:nvPr/>
        </p:nvSpPr>
        <p:spPr>
          <a:xfrm rot="-8157095">
            <a:off x="-239041" y="4088174"/>
            <a:ext cx="868588" cy="180295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5"/>
          <p:cNvSpPr/>
          <p:nvPr/>
        </p:nvSpPr>
        <p:spPr>
          <a:xfrm rot="-8157095">
            <a:off x="-336665" y="3805550"/>
            <a:ext cx="868588" cy="180295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06;p55">
            <a:extLst>
              <a:ext uri="{FF2B5EF4-FFF2-40B4-BE49-F238E27FC236}">
                <a16:creationId xmlns:a16="http://schemas.microsoft.com/office/drawing/2014/main" id="{EF7EFB2C-9360-5E35-A441-9166B8D31043}"/>
              </a:ext>
            </a:extLst>
          </p:cNvPr>
          <p:cNvSpPr txBox="1">
            <a:spLocks/>
          </p:cNvSpPr>
          <p:nvPr/>
        </p:nvSpPr>
        <p:spPr>
          <a:xfrm>
            <a:off x="872400" y="597425"/>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a:t>Pitch Controller</a:t>
            </a:r>
            <a:endParaRPr lang="en-US"/>
          </a:p>
        </p:txBody>
      </p:sp>
      <p:pic>
        <p:nvPicPr>
          <p:cNvPr id="5" name="Picture 4">
            <a:extLst>
              <a:ext uri="{FF2B5EF4-FFF2-40B4-BE49-F238E27FC236}">
                <a16:creationId xmlns:a16="http://schemas.microsoft.com/office/drawing/2014/main" id="{ADECF213-7055-84E2-054E-B20FA1B2885F}"/>
              </a:ext>
            </a:extLst>
          </p:cNvPr>
          <p:cNvPicPr>
            <a:picLocks noChangeAspect="1"/>
          </p:cNvPicPr>
          <p:nvPr/>
        </p:nvPicPr>
        <p:blipFill>
          <a:blip r:embed="rId5"/>
          <a:stretch>
            <a:fillRect/>
          </a:stretch>
        </p:blipFill>
        <p:spPr>
          <a:xfrm>
            <a:off x="323556" y="2343279"/>
            <a:ext cx="4248444" cy="2174559"/>
          </a:xfrm>
          <a:prstGeom prst="rect">
            <a:avLst/>
          </a:prstGeom>
        </p:spPr>
      </p:pic>
      <p:sp>
        <p:nvSpPr>
          <p:cNvPr id="7" name="Google Shape;608;p55">
            <a:extLst>
              <a:ext uri="{FF2B5EF4-FFF2-40B4-BE49-F238E27FC236}">
                <a16:creationId xmlns:a16="http://schemas.microsoft.com/office/drawing/2014/main" id="{F6DCAD24-4CC5-78ED-43A5-036437DDD1AE}"/>
              </a:ext>
            </a:extLst>
          </p:cNvPr>
          <p:cNvSpPr txBox="1"/>
          <p:nvPr/>
        </p:nvSpPr>
        <p:spPr>
          <a:xfrm>
            <a:off x="1225392" y="4527612"/>
            <a:ext cx="2444772" cy="358826"/>
          </a:xfrm>
          <a:prstGeom prst="rect">
            <a:avLst/>
          </a:prstGeom>
          <a:noFill/>
          <a:ln>
            <a:noFill/>
          </a:ln>
        </p:spPr>
        <p:txBody>
          <a:bodyPr spcFirstLastPara="1" wrap="square" lIns="91425" tIns="91425" rIns="91425" bIns="91425" anchor="ctr" anchorCtr="0">
            <a:noAutofit/>
          </a:bodyPr>
          <a:lstStyle/>
          <a:p>
            <a:r>
              <a:rPr lang="en" sz="1050" dirty="0">
                <a:solidFill>
                  <a:srgbClr val="29235C"/>
                </a:solidFill>
                <a:latin typeface="Mallanna"/>
                <a:cs typeface="Mallanna"/>
                <a:sym typeface="Mallanna"/>
              </a:rPr>
              <a:t>Pitch and theta control system structure</a:t>
            </a:r>
            <a:endParaRPr lang="en-US" sz="1050" dirty="0"/>
          </a:p>
        </p:txBody>
      </p:sp>
      <p:pic>
        <p:nvPicPr>
          <p:cNvPr id="10" name="Picture 9">
            <a:extLst>
              <a:ext uri="{FF2B5EF4-FFF2-40B4-BE49-F238E27FC236}">
                <a16:creationId xmlns:a16="http://schemas.microsoft.com/office/drawing/2014/main" id="{F3031777-AC86-F736-ED8E-C6ADA0D7B3D0}"/>
              </a:ext>
            </a:extLst>
          </p:cNvPr>
          <p:cNvPicPr>
            <a:picLocks noChangeAspect="1"/>
          </p:cNvPicPr>
          <p:nvPr/>
        </p:nvPicPr>
        <p:blipFill>
          <a:blip r:embed="rId6"/>
          <a:stretch>
            <a:fillRect/>
          </a:stretch>
        </p:blipFill>
        <p:spPr>
          <a:xfrm>
            <a:off x="5108931" y="2209673"/>
            <a:ext cx="3227293" cy="1229799"/>
          </a:xfrm>
          <a:prstGeom prst="rect">
            <a:avLst/>
          </a:prstGeom>
        </p:spPr>
      </p:pic>
      <p:pic>
        <p:nvPicPr>
          <p:cNvPr id="12" name="Picture 11">
            <a:extLst>
              <a:ext uri="{FF2B5EF4-FFF2-40B4-BE49-F238E27FC236}">
                <a16:creationId xmlns:a16="http://schemas.microsoft.com/office/drawing/2014/main" id="{1F5A55A2-0FA0-2A0F-5680-AE0E63C194D7}"/>
              </a:ext>
            </a:extLst>
          </p:cNvPr>
          <p:cNvPicPr>
            <a:picLocks noChangeAspect="1"/>
          </p:cNvPicPr>
          <p:nvPr/>
        </p:nvPicPr>
        <p:blipFill>
          <a:blip r:embed="rId7"/>
          <a:stretch>
            <a:fillRect/>
          </a:stretch>
        </p:blipFill>
        <p:spPr>
          <a:xfrm>
            <a:off x="5100826" y="3424965"/>
            <a:ext cx="3227293" cy="1179955"/>
          </a:xfrm>
          <a:prstGeom prst="rect">
            <a:avLst/>
          </a:prstGeom>
        </p:spPr>
      </p:pic>
      <p:sp>
        <p:nvSpPr>
          <p:cNvPr id="13" name="Google Shape;608;p55">
            <a:extLst>
              <a:ext uri="{FF2B5EF4-FFF2-40B4-BE49-F238E27FC236}">
                <a16:creationId xmlns:a16="http://schemas.microsoft.com/office/drawing/2014/main" id="{8E592E14-A6D5-33E4-3C1F-E668F3FAA5E7}"/>
              </a:ext>
            </a:extLst>
          </p:cNvPr>
          <p:cNvSpPr txBox="1"/>
          <p:nvPr/>
        </p:nvSpPr>
        <p:spPr>
          <a:xfrm>
            <a:off x="6132347" y="4630823"/>
            <a:ext cx="1180459" cy="358826"/>
          </a:xfrm>
          <a:prstGeom prst="rect">
            <a:avLst/>
          </a:prstGeom>
          <a:noFill/>
          <a:ln>
            <a:noFill/>
          </a:ln>
        </p:spPr>
        <p:txBody>
          <a:bodyPr spcFirstLastPara="1" wrap="square" lIns="91425" tIns="91425" rIns="91425" bIns="91425" anchor="ctr" anchorCtr="0">
            <a:noAutofit/>
          </a:bodyPr>
          <a:lstStyle/>
          <a:p>
            <a:r>
              <a:rPr lang="en" sz="1050" dirty="0">
                <a:solidFill>
                  <a:srgbClr val="29235C"/>
                </a:solidFill>
                <a:latin typeface="Mallanna"/>
                <a:cs typeface="Mallanna"/>
                <a:sym typeface="Mallanna"/>
              </a:rPr>
              <a:t>Transfer functions</a:t>
            </a:r>
            <a:endParaRPr lang="en-US" sz="1050" dirty="0"/>
          </a:p>
        </p:txBody>
      </p:sp>
      <p:cxnSp>
        <p:nvCxnSpPr>
          <p:cNvPr id="14" name="Google Shape;624;p55">
            <a:extLst>
              <a:ext uri="{FF2B5EF4-FFF2-40B4-BE49-F238E27FC236}">
                <a16:creationId xmlns:a16="http://schemas.microsoft.com/office/drawing/2014/main" id="{362EA547-D306-B82C-B81B-32C380DED406}"/>
              </a:ext>
            </a:extLst>
          </p:cNvPr>
          <p:cNvCxnSpPr/>
          <p:nvPr/>
        </p:nvCxnSpPr>
        <p:spPr>
          <a:xfrm>
            <a:off x="530582" y="1353206"/>
            <a:ext cx="7299600" cy="0"/>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139341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55"/>
          <p:cNvPicPr preferRelativeResize="0"/>
          <p:nvPr/>
        </p:nvPicPr>
        <p:blipFill>
          <a:blip r:embed="rId3">
            <a:alphaModFix/>
          </a:blip>
          <a:stretch>
            <a:fillRect/>
          </a:stretch>
        </p:blipFill>
        <p:spPr>
          <a:xfrm>
            <a:off x="-1590812" y="3847075"/>
            <a:ext cx="2657475" cy="2638425"/>
          </a:xfrm>
          <a:prstGeom prst="rect">
            <a:avLst/>
          </a:prstGeom>
          <a:noFill/>
          <a:ln>
            <a:noFill/>
          </a:ln>
        </p:spPr>
      </p:pic>
      <p:sp>
        <p:nvSpPr>
          <p:cNvPr id="608" name="Google Shape;608;p55"/>
          <p:cNvSpPr txBox="1"/>
          <p:nvPr/>
        </p:nvSpPr>
        <p:spPr>
          <a:xfrm>
            <a:off x="1038058" y="2973855"/>
            <a:ext cx="5741888" cy="395400"/>
          </a:xfrm>
          <a:prstGeom prst="rect">
            <a:avLst/>
          </a:prstGeom>
          <a:noFill/>
          <a:ln>
            <a:noFill/>
          </a:ln>
        </p:spPr>
        <p:txBody>
          <a:bodyPr spcFirstLastPara="1" wrap="square" lIns="91425" tIns="91425" rIns="91425" bIns="91425" anchor="ctr" anchorCtr="0">
            <a:noAutofit/>
          </a:bodyPr>
          <a:lstStyle/>
          <a:p>
            <a:pPr marL="285750" indent="-285750">
              <a:buChar char="•"/>
            </a:pPr>
            <a:r>
              <a:rPr lang="en" dirty="0">
                <a:solidFill>
                  <a:srgbClr val="29235C"/>
                </a:solidFill>
                <a:latin typeface="Mallanna"/>
                <a:cs typeface="Mallanna"/>
                <a:sym typeface="Mallanna"/>
              </a:rPr>
              <a:t>Therefore, we had to add a controller to the system. To begin, we focused on controlling the pitch of the robot, as that allows it to stand up and be stable (the most important function, and necessary to test anything else)</a:t>
            </a:r>
            <a:endParaRPr lang="en-US" dirty="0">
              <a:sym typeface="Mallanna"/>
            </a:endParaRPr>
          </a:p>
          <a:p>
            <a:pPr marL="285750" indent="-285750">
              <a:buChar char="•"/>
            </a:pPr>
            <a:endParaRPr lang="en" dirty="0">
              <a:solidFill>
                <a:srgbClr val="29235C"/>
              </a:solidFill>
              <a:latin typeface="Mallanna"/>
              <a:cs typeface="Mallanna"/>
            </a:endParaRPr>
          </a:p>
          <a:p>
            <a:pPr marL="285750" indent="-285750">
              <a:buChar char="•"/>
            </a:pPr>
            <a:r>
              <a:rPr lang="en" dirty="0">
                <a:solidFill>
                  <a:srgbClr val="29235C"/>
                </a:solidFill>
                <a:latin typeface="Mallanna"/>
                <a:cs typeface="Mallanna"/>
              </a:rPr>
              <a:t>The gyroscope on the robot is only able to measure the rate of change of angle, which suggested the use of a PI controller for psi dot</a:t>
            </a:r>
          </a:p>
          <a:p>
            <a:pPr marL="285750" indent="-285750">
              <a:buChar char="•"/>
            </a:pPr>
            <a:endParaRPr lang="en" dirty="0">
              <a:solidFill>
                <a:srgbClr val="29235C"/>
              </a:solidFill>
              <a:latin typeface="Mallanna"/>
              <a:cs typeface="Mallanna"/>
            </a:endParaRPr>
          </a:p>
          <a:p>
            <a:pPr marL="285750" indent="-285750">
              <a:buChar char="•"/>
            </a:pPr>
            <a:endParaRPr lang="en" dirty="0">
              <a:solidFill>
                <a:srgbClr val="29235C"/>
              </a:solidFill>
              <a:latin typeface="Mallanna"/>
              <a:cs typeface="Mallanna"/>
            </a:endParaRPr>
          </a:p>
        </p:txBody>
      </p:sp>
      <p:pic>
        <p:nvPicPr>
          <p:cNvPr id="619" name="Google Shape;619;p55"/>
          <p:cNvPicPr preferRelativeResize="0"/>
          <p:nvPr/>
        </p:nvPicPr>
        <p:blipFill>
          <a:blip r:embed="rId4">
            <a:alphaModFix/>
          </a:blip>
          <a:stretch>
            <a:fillRect/>
          </a:stretch>
        </p:blipFill>
        <p:spPr>
          <a:xfrm>
            <a:off x="6043325" y="-1724700"/>
            <a:ext cx="2970125" cy="2970125"/>
          </a:xfrm>
          <a:prstGeom prst="rect">
            <a:avLst/>
          </a:prstGeom>
          <a:noFill/>
          <a:ln>
            <a:noFill/>
          </a:ln>
        </p:spPr>
      </p:pic>
      <p:sp>
        <p:nvSpPr>
          <p:cNvPr id="620" name="Google Shape;620;p55"/>
          <p:cNvSpPr/>
          <p:nvPr/>
        </p:nvSpPr>
        <p:spPr>
          <a:xfrm rot="-3098596" flipH="1">
            <a:off x="7341059" y="-493978"/>
            <a:ext cx="992014" cy="205744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5"/>
          <p:cNvSpPr/>
          <p:nvPr/>
        </p:nvSpPr>
        <p:spPr>
          <a:xfrm rot="-3098596" flipH="1">
            <a:off x="7516164" y="-719547"/>
            <a:ext cx="992014" cy="205744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5"/>
          <p:cNvSpPr/>
          <p:nvPr/>
        </p:nvSpPr>
        <p:spPr>
          <a:xfrm rot="-8157095">
            <a:off x="-239041" y="4088174"/>
            <a:ext cx="868588" cy="180295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5"/>
          <p:cNvSpPr/>
          <p:nvPr/>
        </p:nvSpPr>
        <p:spPr>
          <a:xfrm rot="-8157095">
            <a:off x="-336665" y="3805550"/>
            <a:ext cx="868588" cy="180295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06;p55">
            <a:extLst>
              <a:ext uri="{FF2B5EF4-FFF2-40B4-BE49-F238E27FC236}">
                <a16:creationId xmlns:a16="http://schemas.microsoft.com/office/drawing/2014/main" id="{EF7EFB2C-9360-5E35-A441-9166B8D31043}"/>
              </a:ext>
            </a:extLst>
          </p:cNvPr>
          <p:cNvSpPr txBox="1">
            <a:spLocks/>
          </p:cNvSpPr>
          <p:nvPr/>
        </p:nvSpPr>
        <p:spPr>
          <a:xfrm>
            <a:off x="872400" y="597425"/>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a:t>Pitch Controller</a:t>
            </a:r>
            <a:endParaRPr lang="en-US"/>
          </a:p>
        </p:txBody>
      </p:sp>
      <p:cxnSp>
        <p:nvCxnSpPr>
          <p:cNvPr id="2" name="Google Shape;624;p55">
            <a:extLst>
              <a:ext uri="{FF2B5EF4-FFF2-40B4-BE49-F238E27FC236}">
                <a16:creationId xmlns:a16="http://schemas.microsoft.com/office/drawing/2014/main" id="{AD433887-C230-14B6-7C34-D9305B9D16C3}"/>
              </a:ext>
            </a:extLst>
          </p:cNvPr>
          <p:cNvCxnSpPr/>
          <p:nvPr/>
        </p:nvCxnSpPr>
        <p:spPr>
          <a:xfrm>
            <a:off x="530582" y="1353206"/>
            <a:ext cx="7299600" cy="0"/>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466047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55"/>
          <p:cNvPicPr preferRelativeResize="0"/>
          <p:nvPr/>
        </p:nvPicPr>
        <p:blipFill>
          <a:blip r:embed="rId3">
            <a:alphaModFix/>
          </a:blip>
          <a:stretch>
            <a:fillRect/>
          </a:stretch>
        </p:blipFill>
        <p:spPr>
          <a:xfrm>
            <a:off x="-1590812" y="3847075"/>
            <a:ext cx="2657475" cy="2638425"/>
          </a:xfrm>
          <a:prstGeom prst="rect">
            <a:avLst/>
          </a:prstGeom>
          <a:noFill/>
          <a:ln>
            <a:noFill/>
          </a:ln>
        </p:spPr>
      </p:pic>
      <p:sp>
        <p:nvSpPr>
          <p:cNvPr id="608" name="Google Shape;608;p55"/>
          <p:cNvSpPr txBox="1"/>
          <p:nvPr/>
        </p:nvSpPr>
        <p:spPr>
          <a:xfrm>
            <a:off x="589130" y="2813191"/>
            <a:ext cx="3591252" cy="395400"/>
          </a:xfrm>
          <a:prstGeom prst="rect">
            <a:avLst/>
          </a:prstGeom>
          <a:noFill/>
          <a:ln>
            <a:noFill/>
          </a:ln>
        </p:spPr>
        <p:txBody>
          <a:bodyPr spcFirstLastPara="1" wrap="square" lIns="91425" tIns="91425" rIns="91425" bIns="91425" anchor="ctr" anchorCtr="0">
            <a:noAutofit/>
          </a:bodyPr>
          <a:lstStyle/>
          <a:p>
            <a:pPr marL="285750" indent="-285750">
              <a:buChar char="•"/>
            </a:pPr>
            <a:r>
              <a:rPr lang="en" dirty="0">
                <a:solidFill>
                  <a:srgbClr val="29235C"/>
                </a:solidFill>
                <a:latin typeface="Mallanna"/>
                <a:cs typeface="Mallanna"/>
              </a:rPr>
              <a:t>In MATLAB, we defined the transfer function of a PI controller, and multiplied this by the system transfer function</a:t>
            </a:r>
          </a:p>
          <a:p>
            <a:pPr marL="285750" indent="-285750">
              <a:buChar char="•"/>
            </a:pPr>
            <a:endParaRPr lang="en" dirty="0">
              <a:solidFill>
                <a:srgbClr val="29235C"/>
              </a:solidFill>
              <a:latin typeface="Mallanna"/>
              <a:cs typeface="Mallanna"/>
            </a:endParaRPr>
          </a:p>
          <a:p>
            <a:pPr marL="285750" indent="-285750">
              <a:buChar char="•"/>
            </a:pPr>
            <a:r>
              <a:rPr lang="en" dirty="0">
                <a:solidFill>
                  <a:srgbClr val="29235C"/>
                </a:solidFill>
                <a:latin typeface="Mallanna"/>
                <a:cs typeface="Mallanna"/>
              </a:rPr>
              <a:t>There were two free variables to be chosen: the proportional gain and the derivative gain</a:t>
            </a:r>
          </a:p>
          <a:p>
            <a:pPr marL="285750" indent="-285750">
              <a:buChar char="•"/>
            </a:pPr>
            <a:endParaRPr lang="en" dirty="0">
              <a:solidFill>
                <a:srgbClr val="29235C"/>
              </a:solidFill>
              <a:latin typeface="Mallanna"/>
              <a:cs typeface="Mallanna"/>
            </a:endParaRPr>
          </a:p>
          <a:p>
            <a:pPr marL="285750" indent="-285750">
              <a:buChar char="•"/>
            </a:pPr>
            <a:r>
              <a:rPr lang="en" dirty="0">
                <a:solidFill>
                  <a:srgbClr val="29235C"/>
                </a:solidFill>
                <a:latin typeface="Mallanna"/>
                <a:cs typeface="Mallanna"/>
              </a:rPr>
              <a:t>Therefore, to fix one of these variables, we had to choose an appropriate zero (ratio between gains) that we desired in the open loop transfer function</a:t>
            </a:r>
          </a:p>
        </p:txBody>
      </p:sp>
      <p:pic>
        <p:nvPicPr>
          <p:cNvPr id="619" name="Google Shape;619;p55"/>
          <p:cNvPicPr preferRelativeResize="0"/>
          <p:nvPr/>
        </p:nvPicPr>
        <p:blipFill>
          <a:blip r:embed="rId4">
            <a:alphaModFix/>
          </a:blip>
          <a:stretch>
            <a:fillRect/>
          </a:stretch>
        </p:blipFill>
        <p:spPr>
          <a:xfrm>
            <a:off x="6043325" y="-1724700"/>
            <a:ext cx="2970125" cy="2970125"/>
          </a:xfrm>
          <a:prstGeom prst="rect">
            <a:avLst/>
          </a:prstGeom>
          <a:noFill/>
          <a:ln>
            <a:noFill/>
          </a:ln>
        </p:spPr>
      </p:pic>
      <p:sp>
        <p:nvSpPr>
          <p:cNvPr id="620" name="Google Shape;620;p55"/>
          <p:cNvSpPr/>
          <p:nvPr/>
        </p:nvSpPr>
        <p:spPr>
          <a:xfrm rot="-3098596" flipH="1">
            <a:off x="7341059" y="-493978"/>
            <a:ext cx="992014" cy="205744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5"/>
          <p:cNvSpPr/>
          <p:nvPr/>
        </p:nvSpPr>
        <p:spPr>
          <a:xfrm rot="-3098596" flipH="1">
            <a:off x="7516164" y="-719547"/>
            <a:ext cx="992014" cy="205744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5"/>
          <p:cNvSpPr/>
          <p:nvPr/>
        </p:nvSpPr>
        <p:spPr>
          <a:xfrm rot="-8157095">
            <a:off x="-239041" y="4088174"/>
            <a:ext cx="868588" cy="180295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5"/>
          <p:cNvSpPr/>
          <p:nvPr/>
        </p:nvSpPr>
        <p:spPr>
          <a:xfrm rot="-8157095">
            <a:off x="-336665" y="3805550"/>
            <a:ext cx="868588" cy="180295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06;p55">
            <a:extLst>
              <a:ext uri="{FF2B5EF4-FFF2-40B4-BE49-F238E27FC236}">
                <a16:creationId xmlns:a16="http://schemas.microsoft.com/office/drawing/2014/main" id="{EF7EFB2C-9360-5E35-A441-9166B8D31043}"/>
              </a:ext>
            </a:extLst>
          </p:cNvPr>
          <p:cNvSpPr txBox="1">
            <a:spLocks/>
          </p:cNvSpPr>
          <p:nvPr/>
        </p:nvSpPr>
        <p:spPr>
          <a:xfrm>
            <a:off x="872400" y="597425"/>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a:t>Pitch Controller</a:t>
            </a:r>
            <a:endParaRPr lang="en-US"/>
          </a:p>
        </p:txBody>
      </p:sp>
      <p:pic>
        <p:nvPicPr>
          <p:cNvPr id="8" name="Picture 7">
            <a:extLst>
              <a:ext uri="{FF2B5EF4-FFF2-40B4-BE49-F238E27FC236}">
                <a16:creationId xmlns:a16="http://schemas.microsoft.com/office/drawing/2014/main" id="{958AFBBC-7FC6-50BE-05BE-D6F2ED1709A3}"/>
              </a:ext>
            </a:extLst>
          </p:cNvPr>
          <p:cNvPicPr>
            <a:picLocks noChangeAspect="1"/>
          </p:cNvPicPr>
          <p:nvPr/>
        </p:nvPicPr>
        <p:blipFill>
          <a:blip r:embed="rId5"/>
          <a:stretch>
            <a:fillRect/>
          </a:stretch>
        </p:blipFill>
        <p:spPr>
          <a:xfrm>
            <a:off x="4180382" y="1924869"/>
            <a:ext cx="4680755" cy="2172044"/>
          </a:xfrm>
          <a:prstGeom prst="rect">
            <a:avLst/>
          </a:prstGeom>
        </p:spPr>
      </p:pic>
      <p:cxnSp>
        <p:nvCxnSpPr>
          <p:cNvPr id="9" name="Google Shape;624;p55">
            <a:extLst>
              <a:ext uri="{FF2B5EF4-FFF2-40B4-BE49-F238E27FC236}">
                <a16:creationId xmlns:a16="http://schemas.microsoft.com/office/drawing/2014/main" id="{1BE0FA9C-8486-FD04-9F68-00F68367E069}"/>
              </a:ext>
            </a:extLst>
          </p:cNvPr>
          <p:cNvCxnSpPr/>
          <p:nvPr/>
        </p:nvCxnSpPr>
        <p:spPr>
          <a:xfrm>
            <a:off x="530582" y="1353206"/>
            <a:ext cx="7299600" cy="0"/>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591165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55"/>
          <p:cNvPicPr preferRelativeResize="0"/>
          <p:nvPr/>
        </p:nvPicPr>
        <p:blipFill>
          <a:blip r:embed="rId3">
            <a:alphaModFix/>
          </a:blip>
          <a:stretch>
            <a:fillRect/>
          </a:stretch>
        </p:blipFill>
        <p:spPr>
          <a:xfrm>
            <a:off x="-1590812" y="3847075"/>
            <a:ext cx="2657475" cy="2638425"/>
          </a:xfrm>
          <a:prstGeom prst="rect">
            <a:avLst/>
          </a:prstGeom>
          <a:noFill/>
          <a:ln>
            <a:noFill/>
          </a:ln>
        </p:spPr>
      </p:pic>
      <p:sp>
        <p:nvSpPr>
          <p:cNvPr id="608" name="Google Shape;608;p55"/>
          <p:cNvSpPr txBox="1"/>
          <p:nvPr/>
        </p:nvSpPr>
        <p:spPr>
          <a:xfrm>
            <a:off x="630095" y="1575570"/>
            <a:ext cx="3773092" cy="3420442"/>
          </a:xfrm>
          <a:prstGeom prst="rect">
            <a:avLst/>
          </a:prstGeom>
          <a:noFill/>
          <a:ln>
            <a:noFill/>
          </a:ln>
        </p:spPr>
        <p:txBody>
          <a:bodyPr spcFirstLastPara="1" wrap="square" lIns="91425" tIns="91425" rIns="91425" bIns="91425" anchor="ctr" anchorCtr="0">
            <a:noAutofit/>
          </a:bodyPr>
          <a:lstStyle/>
          <a:p>
            <a:pPr marL="285750" indent="-285750">
              <a:buChar char="•"/>
            </a:pPr>
            <a:r>
              <a:rPr lang="en" dirty="0">
                <a:solidFill>
                  <a:srgbClr val="29235C"/>
                </a:solidFill>
                <a:latin typeface="Mallanna"/>
                <a:cs typeface="Mallanna"/>
              </a:rPr>
              <a:t>Initially, we chose this zero to be at +6.97, to attempt to cancel the effect of the unstable pole</a:t>
            </a:r>
          </a:p>
          <a:p>
            <a:pPr marL="285750" indent="-285750">
              <a:buChar char="•"/>
            </a:pPr>
            <a:r>
              <a:rPr lang="en" dirty="0">
                <a:solidFill>
                  <a:srgbClr val="29235C"/>
                </a:solidFill>
                <a:latin typeface="Mallanna"/>
                <a:cs typeface="Mallanna"/>
              </a:rPr>
              <a:t>However, when we plotted the root locus with this zero, it became clear that it would 'block' the unstable pole from becoming stable</a:t>
            </a:r>
          </a:p>
          <a:p>
            <a:pPr marL="285750" indent="-285750">
              <a:buChar char="•"/>
            </a:pPr>
            <a:r>
              <a:rPr lang="en" dirty="0">
                <a:solidFill>
                  <a:srgbClr val="29235C"/>
                </a:solidFill>
                <a:latin typeface="Mallanna"/>
                <a:cs typeface="Mallanna"/>
              </a:rPr>
              <a:t>This is because, as the total gain increases, the closed loop poles of the system shift from the open loop poles to open loop zeros. </a:t>
            </a:r>
            <a:br>
              <a:rPr lang="en" dirty="0">
                <a:solidFill>
                  <a:srgbClr val="29235C"/>
                </a:solidFill>
                <a:latin typeface="Mallanna"/>
                <a:cs typeface="Mallanna"/>
              </a:rPr>
            </a:br>
            <a:r>
              <a:rPr lang="en" dirty="0">
                <a:solidFill>
                  <a:srgbClr val="29235C"/>
                </a:solidFill>
                <a:latin typeface="Mallanna"/>
                <a:cs typeface="Mallanna"/>
              </a:rPr>
              <a:t>We also understood how this pole came from model parameters, which are subject to imperfections and tolerances. Hence the RHP pole could never have been </a:t>
            </a:r>
            <a:r>
              <a:rPr lang="en" i="1" dirty="0">
                <a:solidFill>
                  <a:srgbClr val="29235C"/>
                </a:solidFill>
                <a:latin typeface="Mallanna"/>
                <a:cs typeface="Mallanna"/>
              </a:rPr>
              <a:t>precisely</a:t>
            </a:r>
            <a:r>
              <a:rPr lang="en" dirty="0">
                <a:solidFill>
                  <a:srgbClr val="29235C"/>
                </a:solidFill>
                <a:latin typeface="Mallanna"/>
                <a:cs typeface="Mallanna"/>
              </a:rPr>
              <a:t> canceled with a RHP zero</a:t>
            </a:r>
          </a:p>
          <a:p>
            <a:pPr marL="285750" indent="-285750">
              <a:buChar char="•"/>
            </a:pPr>
            <a:endParaRPr lang="en-US" dirty="0"/>
          </a:p>
        </p:txBody>
      </p:sp>
      <p:pic>
        <p:nvPicPr>
          <p:cNvPr id="619" name="Google Shape;619;p55"/>
          <p:cNvPicPr preferRelativeResize="0"/>
          <p:nvPr/>
        </p:nvPicPr>
        <p:blipFill>
          <a:blip r:embed="rId4">
            <a:alphaModFix/>
          </a:blip>
          <a:stretch>
            <a:fillRect/>
          </a:stretch>
        </p:blipFill>
        <p:spPr>
          <a:xfrm>
            <a:off x="6043325" y="-1724700"/>
            <a:ext cx="2970125" cy="2970125"/>
          </a:xfrm>
          <a:prstGeom prst="rect">
            <a:avLst/>
          </a:prstGeom>
          <a:noFill/>
          <a:ln>
            <a:noFill/>
          </a:ln>
        </p:spPr>
      </p:pic>
      <p:sp>
        <p:nvSpPr>
          <p:cNvPr id="620" name="Google Shape;620;p55"/>
          <p:cNvSpPr/>
          <p:nvPr/>
        </p:nvSpPr>
        <p:spPr>
          <a:xfrm rot="-3098596" flipH="1">
            <a:off x="7341059" y="-493978"/>
            <a:ext cx="992014" cy="205744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5"/>
          <p:cNvSpPr/>
          <p:nvPr/>
        </p:nvSpPr>
        <p:spPr>
          <a:xfrm rot="-3098596" flipH="1">
            <a:off x="7516164" y="-719547"/>
            <a:ext cx="992014" cy="205744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5"/>
          <p:cNvSpPr/>
          <p:nvPr/>
        </p:nvSpPr>
        <p:spPr>
          <a:xfrm rot="-8157095">
            <a:off x="-239041" y="4088174"/>
            <a:ext cx="868588" cy="180295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5"/>
          <p:cNvSpPr/>
          <p:nvPr/>
        </p:nvSpPr>
        <p:spPr>
          <a:xfrm rot="-8157095">
            <a:off x="-336665" y="3805550"/>
            <a:ext cx="868588" cy="180295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06;p55">
            <a:extLst>
              <a:ext uri="{FF2B5EF4-FFF2-40B4-BE49-F238E27FC236}">
                <a16:creationId xmlns:a16="http://schemas.microsoft.com/office/drawing/2014/main" id="{EF7EFB2C-9360-5E35-A441-9166B8D31043}"/>
              </a:ext>
            </a:extLst>
          </p:cNvPr>
          <p:cNvSpPr txBox="1">
            <a:spLocks/>
          </p:cNvSpPr>
          <p:nvPr/>
        </p:nvSpPr>
        <p:spPr>
          <a:xfrm>
            <a:off x="872400" y="597425"/>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a:t>Pitch Controller</a:t>
            </a:r>
            <a:endParaRPr lang="en-US"/>
          </a:p>
        </p:txBody>
      </p:sp>
      <p:pic>
        <p:nvPicPr>
          <p:cNvPr id="2052" name="Picture 4" descr="Image preview">
            <a:extLst>
              <a:ext uri="{FF2B5EF4-FFF2-40B4-BE49-F238E27FC236}">
                <a16:creationId xmlns:a16="http://schemas.microsoft.com/office/drawing/2014/main" id="{4DFE394D-638B-B299-9623-5EC24B173A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667115"/>
            <a:ext cx="4262511" cy="3237351"/>
          </a:xfrm>
          <a:prstGeom prst="rect">
            <a:avLst/>
          </a:prstGeom>
          <a:noFill/>
          <a:extLst>
            <a:ext uri="{909E8E84-426E-40DD-AFC4-6F175D3DCCD1}">
              <a14:hiddenFill xmlns:a14="http://schemas.microsoft.com/office/drawing/2010/main">
                <a:solidFill>
                  <a:srgbClr val="FFFFFF"/>
                </a:solidFill>
              </a14:hiddenFill>
            </a:ext>
          </a:extLst>
        </p:spPr>
      </p:pic>
      <p:cxnSp>
        <p:nvCxnSpPr>
          <p:cNvPr id="2" name="Google Shape;624;p55">
            <a:extLst>
              <a:ext uri="{FF2B5EF4-FFF2-40B4-BE49-F238E27FC236}">
                <a16:creationId xmlns:a16="http://schemas.microsoft.com/office/drawing/2014/main" id="{C379F05E-E65E-DA57-9529-9F18D809FF1F}"/>
              </a:ext>
            </a:extLst>
          </p:cNvPr>
          <p:cNvCxnSpPr/>
          <p:nvPr/>
        </p:nvCxnSpPr>
        <p:spPr>
          <a:xfrm>
            <a:off x="530582" y="1353206"/>
            <a:ext cx="7299600" cy="0"/>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006961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55"/>
          <p:cNvPicPr preferRelativeResize="0"/>
          <p:nvPr/>
        </p:nvPicPr>
        <p:blipFill>
          <a:blip r:embed="rId3">
            <a:alphaModFix/>
          </a:blip>
          <a:stretch>
            <a:fillRect/>
          </a:stretch>
        </p:blipFill>
        <p:spPr>
          <a:xfrm>
            <a:off x="-1590812" y="3847075"/>
            <a:ext cx="2657475" cy="2638425"/>
          </a:xfrm>
          <a:prstGeom prst="rect">
            <a:avLst/>
          </a:prstGeom>
          <a:noFill/>
          <a:ln>
            <a:noFill/>
          </a:ln>
        </p:spPr>
      </p:pic>
      <p:sp>
        <p:nvSpPr>
          <p:cNvPr id="608" name="Google Shape;608;p55"/>
          <p:cNvSpPr txBox="1"/>
          <p:nvPr/>
        </p:nvSpPr>
        <p:spPr>
          <a:xfrm>
            <a:off x="587891" y="2905712"/>
            <a:ext cx="3829364" cy="395400"/>
          </a:xfrm>
          <a:prstGeom prst="rect">
            <a:avLst/>
          </a:prstGeom>
          <a:noFill/>
          <a:ln>
            <a:noFill/>
          </a:ln>
        </p:spPr>
        <p:txBody>
          <a:bodyPr spcFirstLastPara="1" wrap="square" lIns="91425" tIns="91425" rIns="91425" bIns="91425" anchor="ctr" anchorCtr="0">
            <a:noAutofit/>
          </a:bodyPr>
          <a:lstStyle/>
          <a:p>
            <a:pPr marL="285750" indent="-285750">
              <a:buChar char="•"/>
            </a:pPr>
            <a:r>
              <a:rPr lang="en" dirty="0">
                <a:solidFill>
                  <a:srgbClr val="29235C"/>
                </a:solidFill>
                <a:latin typeface="Mallanna"/>
                <a:cs typeface="Mallanna"/>
              </a:rPr>
              <a:t>We then made the zero negative</a:t>
            </a:r>
          </a:p>
          <a:p>
            <a:pPr marL="285750" indent="-285750">
              <a:buChar char="•"/>
            </a:pPr>
            <a:endParaRPr lang="en" dirty="0">
              <a:solidFill>
                <a:srgbClr val="29235C"/>
              </a:solidFill>
              <a:latin typeface="Mallanna"/>
              <a:cs typeface="Mallanna"/>
            </a:endParaRPr>
          </a:p>
          <a:p>
            <a:pPr marL="285750" indent="-285750">
              <a:buChar char="•"/>
            </a:pPr>
            <a:r>
              <a:rPr lang="en" dirty="0">
                <a:solidFill>
                  <a:srgbClr val="29235C"/>
                </a:solidFill>
                <a:latin typeface="Mallanna"/>
                <a:cs typeface="Mallanna"/>
              </a:rPr>
              <a:t>There was a trade-off between how large the zero was and the gain required to make the system stable</a:t>
            </a:r>
          </a:p>
          <a:p>
            <a:pPr marL="285750" indent="-285750">
              <a:buChar char="•"/>
            </a:pPr>
            <a:endParaRPr lang="en" dirty="0">
              <a:solidFill>
                <a:srgbClr val="29235C"/>
              </a:solidFill>
              <a:latin typeface="Mallanna"/>
              <a:cs typeface="Mallanna"/>
            </a:endParaRPr>
          </a:p>
          <a:p>
            <a:pPr marL="285750" indent="-285750">
              <a:buChar char="•"/>
            </a:pPr>
            <a:r>
              <a:rPr lang="en" dirty="0">
                <a:solidFill>
                  <a:srgbClr val="29235C"/>
                </a:solidFill>
                <a:latin typeface="Mallanna"/>
                <a:cs typeface="Mallanna"/>
              </a:rPr>
              <a:t>The compromise that we settled on was gains of –10, and –100, with a zero placed at -10</a:t>
            </a:r>
          </a:p>
        </p:txBody>
      </p:sp>
      <p:pic>
        <p:nvPicPr>
          <p:cNvPr id="619" name="Google Shape;619;p55"/>
          <p:cNvPicPr preferRelativeResize="0"/>
          <p:nvPr/>
        </p:nvPicPr>
        <p:blipFill>
          <a:blip r:embed="rId4">
            <a:alphaModFix/>
          </a:blip>
          <a:stretch>
            <a:fillRect/>
          </a:stretch>
        </p:blipFill>
        <p:spPr>
          <a:xfrm>
            <a:off x="6043325" y="-1724700"/>
            <a:ext cx="2970125" cy="2970125"/>
          </a:xfrm>
          <a:prstGeom prst="rect">
            <a:avLst/>
          </a:prstGeom>
          <a:noFill/>
          <a:ln>
            <a:noFill/>
          </a:ln>
        </p:spPr>
      </p:pic>
      <p:sp>
        <p:nvSpPr>
          <p:cNvPr id="620" name="Google Shape;620;p55"/>
          <p:cNvSpPr/>
          <p:nvPr/>
        </p:nvSpPr>
        <p:spPr>
          <a:xfrm rot="-3098596" flipH="1">
            <a:off x="7341059" y="-493978"/>
            <a:ext cx="992014" cy="205744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5"/>
          <p:cNvSpPr/>
          <p:nvPr/>
        </p:nvSpPr>
        <p:spPr>
          <a:xfrm rot="-3098596" flipH="1">
            <a:off x="7516164" y="-719547"/>
            <a:ext cx="992014" cy="205744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5"/>
          <p:cNvSpPr/>
          <p:nvPr/>
        </p:nvSpPr>
        <p:spPr>
          <a:xfrm rot="-8157095">
            <a:off x="-239041" y="4088174"/>
            <a:ext cx="868588" cy="180295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5"/>
          <p:cNvSpPr/>
          <p:nvPr/>
        </p:nvSpPr>
        <p:spPr>
          <a:xfrm rot="-8157095">
            <a:off x="-336665" y="3805550"/>
            <a:ext cx="868588" cy="180295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06;p55">
            <a:extLst>
              <a:ext uri="{FF2B5EF4-FFF2-40B4-BE49-F238E27FC236}">
                <a16:creationId xmlns:a16="http://schemas.microsoft.com/office/drawing/2014/main" id="{EF7EFB2C-9360-5E35-A441-9166B8D31043}"/>
              </a:ext>
            </a:extLst>
          </p:cNvPr>
          <p:cNvSpPr txBox="1">
            <a:spLocks/>
          </p:cNvSpPr>
          <p:nvPr/>
        </p:nvSpPr>
        <p:spPr>
          <a:xfrm>
            <a:off x="872400" y="597425"/>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a:t>Pitch Controller</a:t>
            </a:r>
            <a:endParaRPr lang="en-US"/>
          </a:p>
        </p:txBody>
      </p:sp>
      <p:pic>
        <p:nvPicPr>
          <p:cNvPr id="3074" name="Picture 2" descr="Image preview">
            <a:extLst>
              <a:ext uri="{FF2B5EF4-FFF2-40B4-BE49-F238E27FC236}">
                <a16:creationId xmlns:a16="http://schemas.microsoft.com/office/drawing/2014/main" id="{9FDB5C0F-19C8-DFE2-DB20-89EBE9A566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5114" y="1578775"/>
            <a:ext cx="4354931" cy="3305751"/>
          </a:xfrm>
          <a:prstGeom prst="rect">
            <a:avLst/>
          </a:prstGeom>
          <a:noFill/>
          <a:extLst>
            <a:ext uri="{909E8E84-426E-40DD-AFC4-6F175D3DCCD1}">
              <a14:hiddenFill xmlns:a14="http://schemas.microsoft.com/office/drawing/2010/main">
                <a:solidFill>
                  <a:srgbClr val="FFFFFF"/>
                </a:solidFill>
              </a14:hiddenFill>
            </a:ext>
          </a:extLst>
        </p:spPr>
      </p:pic>
      <p:cxnSp>
        <p:nvCxnSpPr>
          <p:cNvPr id="2" name="Google Shape;624;p55">
            <a:extLst>
              <a:ext uri="{FF2B5EF4-FFF2-40B4-BE49-F238E27FC236}">
                <a16:creationId xmlns:a16="http://schemas.microsoft.com/office/drawing/2014/main" id="{F32186FA-41D7-C3CD-E590-77D53E9DA4AA}"/>
              </a:ext>
            </a:extLst>
          </p:cNvPr>
          <p:cNvCxnSpPr/>
          <p:nvPr/>
        </p:nvCxnSpPr>
        <p:spPr>
          <a:xfrm>
            <a:off x="530582" y="1353206"/>
            <a:ext cx="7299600" cy="0"/>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330674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55"/>
          <p:cNvPicPr preferRelativeResize="0"/>
          <p:nvPr/>
        </p:nvPicPr>
        <p:blipFill>
          <a:blip r:embed="rId3">
            <a:alphaModFix/>
          </a:blip>
          <a:stretch>
            <a:fillRect/>
          </a:stretch>
        </p:blipFill>
        <p:spPr>
          <a:xfrm>
            <a:off x="-1590812" y="3847075"/>
            <a:ext cx="2657475" cy="2638425"/>
          </a:xfrm>
          <a:prstGeom prst="rect">
            <a:avLst/>
          </a:prstGeom>
          <a:noFill/>
          <a:ln>
            <a:noFill/>
          </a:ln>
        </p:spPr>
      </p:pic>
      <p:sp>
        <p:nvSpPr>
          <p:cNvPr id="608" name="Google Shape;608;p55"/>
          <p:cNvSpPr txBox="1"/>
          <p:nvPr/>
        </p:nvSpPr>
        <p:spPr>
          <a:xfrm>
            <a:off x="608993" y="2533150"/>
            <a:ext cx="3150174" cy="395400"/>
          </a:xfrm>
          <a:prstGeom prst="rect">
            <a:avLst/>
          </a:prstGeom>
          <a:noFill/>
          <a:ln>
            <a:noFill/>
          </a:ln>
        </p:spPr>
        <p:txBody>
          <a:bodyPr spcFirstLastPara="1" wrap="square" lIns="91425" tIns="91425" rIns="91425" bIns="91425" anchor="ctr" anchorCtr="0">
            <a:noAutofit/>
          </a:bodyPr>
          <a:lstStyle/>
          <a:p>
            <a:pPr marL="285750" indent="-285750">
              <a:buChar char="•"/>
            </a:pPr>
            <a:r>
              <a:rPr lang="en" dirty="0">
                <a:solidFill>
                  <a:srgbClr val="29235C"/>
                </a:solidFill>
                <a:latin typeface="Mallanna"/>
                <a:cs typeface="Mallanna"/>
              </a:rPr>
              <a:t>The theta controller could now be designed. It had to account for the effect of the pitch controller, therefore its system transfer function was re-calculated as Gtilda, including the feedback loop of the pitch controller</a:t>
            </a:r>
          </a:p>
          <a:p>
            <a:pPr marL="285750" indent="-285750">
              <a:buChar char="•"/>
            </a:pPr>
            <a:r>
              <a:rPr lang="en" dirty="0">
                <a:solidFill>
                  <a:srgbClr val="29235C"/>
                </a:solidFill>
                <a:latin typeface="Mallanna"/>
                <a:cs typeface="Mallanna"/>
              </a:rPr>
              <a:t>The theta controller was specified to be a PID controller, satisfying the conditions of a 50 degree phase margin, and 10 second settling time</a:t>
            </a:r>
          </a:p>
        </p:txBody>
      </p:sp>
      <p:pic>
        <p:nvPicPr>
          <p:cNvPr id="619" name="Google Shape;619;p55"/>
          <p:cNvPicPr preferRelativeResize="0"/>
          <p:nvPr/>
        </p:nvPicPr>
        <p:blipFill>
          <a:blip r:embed="rId4">
            <a:alphaModFix/>
          </a:blip>
          <a:stretch>
            <a:fillRect/>
          </a:stretch>
        </p:blipFill>
        <p:spPr>
          <a:xfrm>
            <a:off x="6043325" y="-1724700"/>
            <a:ext cx="2970125" cy="2970125"/>
          </a:xfrm>
          <a:prstGeom prst="rect">
            <a:avLst/>
          </a:prstGeom>
          <a:noFill/>
          <a:ln>
            <a:noFill/>
          </a:ln>
        </p:spPr>
      </p:pic>
      <p:sp>
        <p:nvSpPr>
          <p:cNvPr id="620" name="Google Shape;620;p55"/>
          <p:cNvSpPr/>
          <p:nvPr/>
        </p:nvSpPr>
        <p:spPr>
          <a:xfrm rot="-3098596" flipH="1">
            <a:off x="7341059" y="-493978"/>
            <a:ext cx="992014" cy="205744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5"/>
          <p:cNvSpPr/>
          <p:nvPr/>
        </p:nvSpPr>
        <p:spPr>
          <a:xfrm rot="-3098596" flipH="1">
            <a:off x="7516164" y="-719547"/>
            <a:ext cx="992014" cy="205744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5"/>
          <p:cNvSpPr/>
          <p:nvPr/>
        </p:nvSpPr>
        <p:spPr>
          <a:xfrm rot="-8157095">
            <a:off x="-239041" y="4088174"/>
            <a:ext cx="868588" cy="180295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5"/>
          <p:cNvSpPr/>
          <p:nvPr/>
        </p:nvSpPr>
        <p:spPr>
          <a:xfrm rot="-8157095">
            <a:off x="-336665" y="3805550"/>
            <a:ext cx="868588" cy="180295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06;p55">
            <a:extLst>
              <a:ext uri="{FF2B5EF4-FFF2-40B4-BE49-F238E27FC236}">
                <a16:creationId xmlns:a16="http://schemas.microsoft.com/office/drawing/2014/main" id="{EF7EFB2C-9360-5E35-A441-9166B8D31043}"/>
              </a:ext>
            </a:extLst>
          </p:cNvPr>
          <p:cNvSpPr txBox="1">
            <a:spLocks/>
          </p:cNvSpPr>
          <p:nvPr/>
        </p:nvSpPr>
        <p:spPr>
          <a:xfrm>
            <a:off x="872400" y="597425"/>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dirty="0"/>
              <a:t>Theta Controller</a:t>
            </a:r>
            <a:endParaRPr lang="en-US" dirty="0"/>
          </a:p>
        </p:txBody>
      </p:sp>
      <p:pic>
        <p:nvPicPr>
          <p:cNvPr id="4" name="Picture 3">
            <a:extLst>
              <a:ext uri="{FF2B5EF4-FFF2-40B4-BE49-F238E27FC236}">
                <a16:creationId xmlns:a16="http://schemas.microsoft.com/office/drawing/2014/main" id="{A5E19374-6687-9D42-F2CD-152FBFCF2946}"/>
              </a:ext>
            </a:extLst>
          </p:cNvPr>
          <p:cNvPicPr>
            <a:picLocks noChangeAspect="1"/>
          </p:cNvPicPr>
          <p:nvPr/>
        </p:nvPicPr>
        <p:blipFill>
          <a:blip r:embed="rId5"/>
          <a:stretch>
            <a:fillRect/>
          </a:stretch>
        </p:blipFill>
        <p:spPr>
          <a:xfrm>
            <a:off x="3830912" y="1642783"/>
            <a:ext cx="5120640" cy="3284657"/>
          </a:xfrm>
          <a:prstGeom prst="rect">
            <a:avLst/>
          </a:prstGeom>
        </p:spPr>
      </p:pic>
      <p:pic>
        <p:nvPicPr>
          <p:cNvPr id="6" name="Picture 5">
            <a:extLst>
              <a:ext uri="{FF2B5EF4-FFF2-40B4-BE49-F238E27FC236}">
                <a16:creationId xmlns:a16="http://schemas.microsoft.com/office/drawing/2014/main" id="{CB6BA14B-2917-3D46-1AAE-C58BFE78C799}"/>
              </a:ext>
            </a:extLst>
          </p:cNvPr>
          <p:cNvPicPr>
            <a:picLocks noChangeAspect="1"/>
          </p:cNvPicPr>
          <p:nvPr/>
        </p:nvPicPr>
        <p:blipFill>
          <a:blip r:embed="rId6"/>
          <a:stretch>
            <a:fillRect/>
          </a:stretch>
        </p:blipFill>
        <p:spPr>
          <a:xfrm>
            <a:off x="802154" y="3973828"/>
            <a:ext cx="2957013" cy="1015821"/>
          </a:xfrm>
          <a:prstGeom prst="rect">
            <a:avLst/>
          </a:prstGeom>
        </p:spPr>
      </p:pic>
      <p:cxnSp>
        <p:nvCxnSpPr>
          <p:cNvPr id="7" name="Google Shape;624;p55">
            <a:extLst>
              <a:ext uri="{FF2B5EF4-FFF2-40B4-BE49-F238E27FC236}">
                <a16:creationId xmlns:a16="http://schemas.microsoft.com/office/drawing/2014/main" id="{D3CEEE76-63C5-32CE-3DC6-2119F910055F}"/>
              </a:ext>
            </a:extLst>
          </p:cNvPr>
          <p:cNvCxnSpPr/>
          <p:nvPr/>
        </p:nvCxnSpPr>
        <p:spPr>
          <a:xfrm>
            <a:off x="530582" y="1353206"/>
            <a:ext cx="7299600" cy="0"/>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840756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55"/>
          <p:cNvPicPr preferRelativeResize="0"/>
          <p:nvPr/>
        </p:nvPicPr>
        <p:blipFill>
          <a:blip r:embed="rId3">
            <a:alphaModFix/>
          </a:blip>
          <a:stretch>
            <a:fillRect/>
          </a:stretch>
        </p:blipFill>
        <p:spPr>
          <a:xfrm>
            <a:off x="-1590812" y="3847075"/>
            <a:ext cx="2657475" cy="2638425"/>
          </a:xfrm>
          <a:prstGeom prst="rect">
            <a:avLst/>
          </a:prstGeom>
          <a:noFill/>
          <a:ln>
            <a:noFill/>
          </a:ln>
        </p:spPr>
      </p:pic>
      <p:sp>
        <p:nvSpPr>
          <p:cNvPr id="608" name="Google Shape;608;p55"/>
          <p:cNvSpPr txBox="1"/>
          <p:nvPr/>
        </p:nvSpPr>
        <p:spPr>
          <a:xfrm>
            <a:off x="617043" y="2006038"/>
            <a:ext cx="4285548" cy="2162220"/>
          </a:xfrm>
          <a:prstGeom prst="rect">
            <a:avLst/>
          </a:prstGeom>
          <a:noFill/>
          <a:ln>
            <a:noFill/>
          </a:ln>
        </p:spPr>
        <p:txBody>
          <a:bodyPr spcFirstLastPara="1" wrap="square" lIns="91425" tIns="91425" rIns="91425" bIns="91425" anchor="ctr" anchorCtr="0">
            <a:noAutofit/>
          </a:bodyPr>
          <a:lstStyle/>
          <a:p>
            <a:pPr marL="285750" indent="-285750">
              <a:buChar char="•"/>
            </a:pPr>
            <a:r>
              <a:rPr lang="en" dirty="0">
                <a:solidFill>
                  <a:srgbClr val="29235C"/>
                </a:solidFill>
                <a:latin typeface="Mallanna"/>
                <a:cs typeface="Mallanna"/>
              </a:rPr>
              <a:t>To achieve these specifications, we aimed to add a dominant second-order pole pair to the system using the PID controller, which achieved a given natural frequency and damping factor</a:t>
            </a:r>
          </a:p>
          <a:p>
            <a:pPr marL="285750" indent="-285750">
              <a:buChar char="•"/>
            </a:pPr>
            <a:endParaRPr lang="en" dirty="0">
              <a:solidFill>
                <a:srgbClr val="29235C"/>
              </a:solidFill>
              <a:latin typeface="Mallanna"/>
              <a:cs typeface="Mallanna"/>
            </a:endParaRPr>
          </a:p>
          <a:p>
            <a:pPr marL="285750" indent="-285750">
              <a:buChar char="•"/>
            </a:pPr>
            <a:r>
              <a:rPr lang="en" dirty="0">
                <a:solidFill>
                  <a:srgbClr val="29235C"/>
                </a:solidFill>
                <a:latin typeface="Mallanna"/>
                <a:cs typeface="Mallanna"/>
              </a:rPr>
              <a:t>We used the approximations of Zeta ≈ PM°/100 and w_0 ≈ 4.0/(Ts x Zeta) to determine values to aim for</a:t>
            </a:r>
          </a:p>
          <a:p>
            <a:pPr marL="285750" indent="-285750">
              <a:buChar char="•"/>
            </a:pPr>
            <a:endParaRPr lang="en" dirty="0">
              <a:solidFill>
                <a:srgbClr val="29235C"/>
              </a:solidFill>
              <a:latin typeface="Mallanna"/>
              <a:cs typeface="Mallanna"/>
            </a:endParaRPr>
          </a:p>
          <a:p>
            <a:pPr marL="285750" indent="-285750">
              <a:buChar char="•"/>
            </a:pPr>
            <a:r>
              <a:rPr lang="en" dirty="0">
                <a:solidFill>
                  <a:srgbClr val="29235C"/>
                </a:solidFill>
                <a:latin typeface="Mallanna"/>
                <a:cs typeface="Mallanna"/>
              </a:rPr>
              <a:t>We then compared the PID controller to standard form, and determined the pole positions required to achieve these specifications (-0.46 +- 0.797i)</a:t>
            </a:r>
          </a:p>
        </p:txBody>
      </p:sp>
      <p:pic>
        <p:nvPicPr>
          <p:cNvPr id="619" name="Google Shape;619;p55"/>
          <p:cNvPicPr preferRelativeResize="0"/>
          <p:nvPr/>
        </p:nvPicPr>
        <p:blipFill>
          <a:blip r:embed="rId4">
            <a:alphaModFix/>
          </a:blip>
          <a:stretch>
            <a:fillRect/>
          </a:stretch>
        </p:blipFill>
        <p:spPr>
          <a:xfrm>
            <a:off x="6043325" y="-1724700"/>
            <a:ext cx="2970125" cy="2970125"/>
          </a:xfrm>
          <a:prstGeom prst="rect">
            <a:avLst/>
          </a:prstGeom>
          <a:noFill/>
          <a:ln>
            <a:noFill/>
          </a:ln>
        </p:spPr>
      </p:pic>
      <p:sp>
        <p:nvSpPr>
          <p:cNvPr id="620" name="Google Shape;620;p55"/>
          <p:cNvSpPr/>
          <p:nvPr/>
        </p:nvSpPr>
        <p:spPr>
          <a:xfrm rot="-3098596" flipH="1">
            <a:off x="7341059" y="-493978"/>
            <a:ext cx="992014" cy="205744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5"/>
          <p:cNvSpPr/>
          <p:nvPr/>
        </p:nvSpPr>
        <p:spPr>
          <a:xfrm rot="-3098596" flipH="1">
            <a:off x="7516164" y="-719547"/>
            <a:ext cx="992014" cy="205744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5"/>
          <p:cNvSpPr/>
          <p:nvPr/>
        </p:nvSpPr>
        <p:spPr>
          <a:xfrm rot="-8157095">
            <a:off x="-239041" y="4088174"/>
            <a:ext cx="868588" cy="180295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5"/>
          <p:cNvSpPr/>
          <p:nvPr/>
        </p:nvSpPr>
        <p:spPr>
          <a:xfrm rot="-8157095">
            <a:off x="-336665" y="3805550"/>
            <a:ext cx="868588" cy="180295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4" name="Google Shape;624;p55"/>
          <p:cNvCxnSpPr/>
          <p:nvPr/>
        </p:nvCxnSpPr>
        <p:spPr>
          <a:xfrm>
            <a:off x="530582" y="1353206"/>
            <a:ext cx="7299600" cy="0"/>
          </a:xfrm>
          <a:prstGeom prst="straightConnector1">
            <a:avLst/>
          </a:prstGeom>
          <a:noFill/>
          <a:ln w="19050" cap="flat" cmpd="sng">
            <a:solidFill>
              <a:schemeClr val="dk2"/>
            </a:solidFill>
            <a:prstDash val="solid"/>
            <a:round/>
            <a:headEnd type="none" w="med" len="med"/>
            <a:tailEnd type="none" w="med" len="med"/>
          </a:ln>
        </p:spPr>
      </p:cxnSp>
      <p:sp>
        <p:nvSpPr>
          <p:cNvPr id="3" name="Google Shape;606;p55">
            <a:extLst>
              <a:ext uri="{FF2B5EF4-FFF2-40B4-BE49-F238E27FC236}">
                <a16:creationId xmlns:a16="http://schemas.microsoft.com/office/drawing/2014/main" id="{EF7EFB2C-9360-5E35-A441-9166B8D31043}"/>
              </a:ext>
            </a:extLst>
          </p:cNvPr>
          <p:cNvSpPr txBox="1">
            <a:spLocks/>
          </p:cNvSpPr>
          <p:nvPr/>
        </p:nvSpPr>
        <p:spPr>
          <a:xfrm>
            <a:off x="1032855" y="606681"/>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a:t>Theta Controller</a:t>
            </a:r>
            <a:endParaRPr lang="en-US"/>
          </a:p>
        </p:txBody>
      </p:sp>
      <p:pic>
        <p:nvPicPr>
          <p:cNvPr id="4" name="Picture 3">
            <a:extLst>
              <a:ext uri="{FF2B5EF4-FFF2-40B4-BE49-F238E27FC236}">
                <a16:creationId xmlns:a16="http://schemas.microsoft.com/office/drawing/2014/main" id="{8A6139C0-E023-A468-00BE-F89BCB645305}"/>
              </a:ext>
            </a:extLst>
          </p:cNvPr>
          <p:cNvPicPr>
            <a:picLocks noChangeAspect="1"/>
          </p:cNvPicPr>
          <p:nvPr/>
        </p:nvPicPr>
        <p:blipFill>
          <a:blip r:embed="rId5"/>
          <a:stretch>
            <a:fillRect/>
          </a:stretch>
        </p:blipFill>
        <p:spPr>
          <a:xfrm>
            <a:off x="4902591" y="1510330"/>
            <a:ext cx="4155820" cy="3518666"/>
          </a:xfrm>
          <a:prstGeom prst="rect">
            <a:avLst/>
          </a:prstGeom>
        </p:spPr>
      </p:pic>
    </p:spTree>
    <p:extLst>
      <p:ext uri="{BB962C8B-B14F-4D97-AF65-F5344CB8AC3E}">
        <p14:creationId xmlns:p14="http://schemas.microsoft.com/office/powerpoint/2010/main" val="56108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55"/>
          <p:cNvPicPr preferRelativeResize="0"/>
          <p:nvPr/>
        </p:nvPicPr>
        <p:blipFill>
          <a:blip r:embed="rId3">
            <a:alphaModFix/>
          </a:blip>
          <a:stretch>
            <a:fillRect/>
          </a:stretch>
        </p:blipFill>
        <p:spPr>
          <a:xfrm>
            <a:off x="-1590812" y="3847075"/>
            <a:ext cx="2657475" cy="2638425"/>
          </a:xfrm>
          <a:prstGeom prst="rect">
            <a:avLst/>
          </a:prstGeom>
          <a:noFill/>
          <a:ln>
            <a:noFill/>
          </a:ln>
        </p:spPr>
      </p:pic>
      <p:sp>
        <p:nvSpPr>
          <p:cNvPr id="608" name="Google Shape;608;p55"/>
          <p:cNvSpPr txBox="1"/>
          <p:nvPr/>
        </p:nvSpPr>
        <p:spPr>
          <a:xfrm>
            <a:off x="778821" y="2130064"/>
            <a:ext cx="3525893" cy="2162220"/>
          </a:xfrm>
          <a:prstGeom prst="rect">
            <a:avLst/>
          </a:prstGeom>
          <a:noFill/>
          <a:ln>
            <a:noFill/>
          </a:ln>
        </p:spPr>
        <p:txBody>
          <a:bodyPr spcFirstLastPara="1" wrap="square" lIns="91425" tIns="91425" rIns="91425" bIns="91425" anchor="ctr" anchorCtr="0">
            <a:noAutofit/>
          </a:bodyPr>
          <a:lstStyle/>
          <a:p>
            <a:pPr marL="285750" indent="-285750">
              <a:buChar char="•"/>
            </a:pPr>
            <a:r>
              <a:rPr lang="en" dirty="0">
                <a:solidFill>
                  <a:srgbClr val="29235C"/>
                </a:solidFill>
                <a:latin typeface="Mallanna"/>
                <a:cs typeface="Mallanna"/>
              </a:rPr>
              <a:t>These poles were set as zeros of the transfer function, which when multiplied by Gtilda gave a root locus plot </a:t>
            </a:r>
            <a:endParaRPr lang="en-US" dirty="0"/>
          </a:p>
          <a:p>
            <a:pPr marL="285750" indent="-285750">
              <a:buChar char="•"/>
            </a:pPr>
            <a:r>
              <a:rPr lang="en" dirty="0">
                <a:solidFill>
                  <a:srgbClr val="29235C"/>
                </a:solidFill>
                <a:latin typeface="Mallanna"/>
                <a:cs typeface="Mallanna"/>
              </a:rPr>
              <a:t>From this plot we chose a gain required to stabilise the system</a:t>
            </a:r>
            <a:endParaRPr lang="en-US" dirty="0"/>
          </a:p>
          <a:p>
            <a:pPr marL="285750" indent="-285750">
              <a:buChar char="•"/>
            </a:pPr>
            <a:r>
              <a:rPr lang="en" dirty="0">
                <a:solidFill>
                  <a:srgbClr val="29235C"/>
                </a:solidFill>
                <a:latin typeface="Mallanna"/>
                <a:cs typeface="Mallanna"/>
              </a:rPr>
              <a:t>However, as this was not a perfect second-order system, it didn't quite achieve the design specifications</a:t>
            </a:r>
            <a:endParaRPr lang="en-US" dirty="0"/>
          </a:p>
          <a:p>
            <a:pPr marL="285750" indent="-285750">
              <a:buChar char="•"/>
            </a:pPr>
            <a:r>
              <a:rPr lang="en" dirty="0">
                <a:solidFill>
                  <a:srgbClr val="29235C"/>
                </a:solidFill>
                <a:latin typeface="Mallanna"/>
                <a:cs typeface="Mallanna"/>
              </a:rPr>
              <a:t>By slowly adjusting the gain, we ended on a set of gains which achieved the required settling time and phase margin (using MATLAB functions to check) </a:t>
            </a:r>
            <a:endParaRPr lang="en-US" dirty="0"/>
          </a:p>
        </p:txBody>
      </p:sp>
      <p:pic>
        <p:nvPicPr>
          <p:cNvPr id="619" name="Google Shape;619;p55"/>
          <p:cNvPicPr preferRelativeResize="0"/>
          <p:nvPr/>
        </p:nvPicPr>
        <p:blipFill>
          <a:blip r:embed="rId4">
            <a:alphaModFix/>
          </a:blip>
          <a:stretch>
            <a:fillRect/>
          </a:stretch>
        </p:blipFill>
        <p:spPr>
          <a:xfrm>
            <a:off x="6043325" y="-1724700"/>
            <a:ext cx="2970125" cy="2970125"/>
          </a:xfrm>
          <a:prstGeom prst="rect">
            <a:avLst/>
          </a:prstGeom>
          <a:noFill/>
          <a:ln>
            <a:noFill/>
          </a:ln>
        </p:spPr>
      </p:pic>
      <p:sp>
        <p:nvSpPr>
          <p:cNvPr id="620" name="Google Shape;620;p55"/>
          <p:cNvSpPr/>
          <p:nvPr/>
        </p:nvSpPr>
        <p:spPr>
          <a:xfrm rot="-3098596" flipH="1">
            <a:off x="7341059" y="-493978"/>
            <a:ext cx="992014" cy="205744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5"/>
          <p:cNvSpPr/>
          <p:nvPr/>
        </p:nvSpPr>
        <p:spPr>
          <a:xfrm rot="-3098596" flipH="1">
            <a:off x="7516164" y="-719547"/>
            <a:ext cx="992014" cy="205744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5"/>
          <p:cNvSpPr/>
          <p:nvPr/>
        </p:nvSpPr>
        <p:spPr>
          <a:xfrm rot="-8157095">
            <a:off x="-239041" y="4088174"/>
            <a:ext cx="868588" cy="180295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5"/>
          <p:cNvSpPr/>
          <p:nvPr/>
        </p:nvSpPr>
        <p:spPr>
          <a:xfrm rot="-8157095">
            <a:off x="-336665" y="3805550"/>
            <a:ext cx="868588" cy="180295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4" name="Google Shape;624;p55"/>
          <p:cNvCxnSpPr/>
          <p:nvPr/>
        </p:nvCxnSpPr>
        <p:spPr>
          <a:xfrm>
            <a:off x="523548" y="1367274"/>
            <a:ext cx="7299600" cy="0"/>
          </a:xfrm>
          <a:prstGeom prst="straightConnector1">
            <a:avLst/>
          </a:prstGeom>
          <a:noFill/>
          <a:ln w="19050" cap="flat" cmpd="sng">
            <a:solidFill>
              <a:schemeClr val="dk2"/>
            </a:solidFill>
            <a:prstDash val="solid"/>
            <a:round/>
            <a:headEnd type="none" w="med" len="med"/>
            <a:tailEnd type="none" w="med" len="med"/>
          </a:ln>
        </p:spPr>
      </p:cxnSp>
      <p:sp>
        <p:nvSpPr>
          <p:cNvPr id="3" name="Google Shape;606;p55">
            <a:extLst>
              <a:ext uri="{FF2B5EF4-FFF2-40B4-BE49-F238E27FC236}">
                <a16:creationId xmlns:a16="http://schemas.microsoft.com/office/drawing/2014/main" id="{EF7EFB2C-9360-5E35-A441-9166B8D31043}"/>
              </a:ext>
            </a:extLst>
          </p:cNvPr>
          <p:cNvSpPr txBox="1">
            <a:spLocks/>
          </p:cNvSpPr>
          <p:nvPr/>
        </p:nvSpPr>
        <p:spPr>
          <a:xfrm>
            <a:off x="872400" y="597425"/>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a:t>Theta Controller</a:t>
            </a:r>
            <a:endParaRPr lang="en-US"/>
          </a:p>
        </p:txBody>
      </p:sp>
      <p:pic>
        <p:nvPicPr>
          <p:cNvPr id="4098" name="Picture 2" descr="Image preview">
            <a:extLst>
              <a:ext uri="{FF2B5EF4-FFF2-40B4-BE49-F238E27FC236}">
                <a16:creationId xmlns:a16="http://schemas.microsoft.com/office/drawing/2014/main" id="{C44991A9-8D2B-869F-307D-6EA7D2F957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8807" y="1544796"/>
            <a:ext cx="4422745" cy="3406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400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297" name="Google Shape;297;p36"/>
          <p:cNvSpPr txBox="1">
            <a:spLocks noGrp="1"/>
          </p:cNvSpPr>
          <p:nvPr>
            <p:ph type="body" idx="1"/>
          </p:nvPr>
        </p:nvSpPr>
        <p:spPr>
          <a:xfrm>
            <a:off x="720000" y="1201158"/>
            <a:ext cx="7619700" cy="2298128"/>
          </a:xfrm>
          <a:prstGeom prst="rect">
            <a:avLst/>
          </a:prstGeom>
        </p:spPr>
        <p:txBody>
          <a:bodyPr spcFirstLastPara="1" wrap="square" lIns="91425" tIns="91425" rIns="91425" bIns="91425" anchor="t" anchorCtr="0">
            <a:noAutofit/>
          </a:bodyPr>
          <a:lstStyle/>
          <a:p>
            <a:pPr marL="0" lvl="0" indent="0">
              <a:buNone/>
            </a:pPr>
            <a:r>
              <a:rPr lang="en-GB" sz="1400" dirty="0">
                <a:solidFill>
                  <a:schemeClr val="dk2"/>
                </a:solidFill>
              </a:rPr>
              <a:t>Over the course of the past week, we have developed a control system for a multiple input – multiple output (MIMO) analysis of the Lego Mindstorm EV3 robot. To achieve stability and some performance requirements, we have independently designed a single input – single output (SISO) closed-loop system for each variable (namely x1 = [θ; ψ; θ˙; ψ˙] and x2 = [φ; φ˙]), where these angles represent:</a:t>
            </a:r>
          </a:p>
          <a:p>
            <a:pPr marL="0" lvl="0" indent="0">
              <a:buNone/>
            </a:pPr>
            <a:endParaRPr lang="en-GB" sz="1400" dirty="0">
              <a:solidFill>
                <a:schemeClr val="dk2"/>
              </a:solidFill>
            </a:endParaRPr>
          </a:p>
          <a:p>
            <a:pPr marL="0" lvl="0" indent="0">
              <a:buNone/>
            </a:pPr>
            <a:r>
              <a:rPr lang="en-GB" sz="1400" dirty="0">
                <a:solidFill>
                  <a:schemeClr val="dk2"/>
                </a:solidFill>
              </a:rPr>
              <a:t>· θ = common mode rotational angle of left and right wheel</a:t>
            </a:r>
          </a:p>
          <a:p>
            <a:pPr marL="0" lvl="0" indent="0">
              <a:buNone/>
            </a:pPr>
            <a:endParaRPr lang="en-GB" sz="1400" dirty="0">
              <a:solidFill>
                <a:schemeClr val="dk2"/>
              </a:solidFill>
            </a:endParaRPr>
          </a:p>
          <a:p>
            <a:pPr marL="0" lvl="0" indent="0">
              <a:buNone/>
            </a:pPr>
            <a:r>
              <a:rPr lang="en-GB" sz="1400" dirty="0">
                <a:solidFill>
                  <a:schemeClr val="dk2"/>
                </a:solidFill>
              </a:rPr>
              <a:t>· ψ = pitch angle of the body with respect to the vertical</a:t>
            </a:r>
          </a:p>
          <a:p>
            <a:pPr marL="0" lvl="0" indent="0">
              <a:buNone/>
            </a:pPr>
            <a:endParaRPr lang="en-GB" sz="1400" dirty="0">
              <a:solidFill>
                <a:schemeClr val="dk2"/>
              </a:solidFill>
            </a:endParaRPr>
          </a:p>
          <a:p>
            <a:pPr marL="0" lvl="0" indent="0">
              <a:buNone/>
            </a:pPr>
            <a:r>
              <a:rPr lang="en-GB" sz="1400" dirty="0">
                <a:solidFill>
                  <a:schemeClr val="dk2"/>
                </a:solidFill>
              </a:rPr>
              <a:t>· φ = yaw angle</a:t>
            </a:r>
          </a:p>
          <a:p>
            <a:pPr marL="0" lvl="0" indent="0">
              <a:buNone/>
            </a:pPr>
            <a:endParaRPr lang="en-GB" sz="1400" dirty="0">
              <a:solidFill>
                <a:schemeClr val="dk2"/>
              </a:solidFill>
            </a:endParaRPr>
          </a:p>
        </p:txBody>
      </p:sp>
      <p:cxnSp>
        <p:nvCxnSpPr>
          <p:cNvPr id="298" name="Google Shape;298;p36"/>
          <p:cNvCxnSpPr/>
          <p:nvPr/>
        </p:nvCxnSpPr>
        <p:spPr>
          <a:xfrm>
            <a:off x="724747" y="1159440"/>
            <a:ext cx="7707900" cy="0"/>
          </a:xfrm>
          <a:prstGeom prst="straightConnector1">
            <a:avLst/>
          </a:prstGeom>
          <a:noFill/>
          <a:ln w="19050" cap="flat" cmpd="sng">
            <a:solidFill>
              <a:schemeClr val="dk2"/>
            </a:solidFill>
            <a:prstDash val="solid"/>
            <a:round/>
            <a:headEnd type="none" w="med" len="med"/>
            <a:tailEnd type="none" w="med" len="med"/>
          </a:ln>
        </p:spPr>
      </p:cxnSp>
      <p:pic>
        <p:nvPicPr>
          <p:cNvPr id="1028" name="Picture 4" descr="Image 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324750" y="2197239"/>
            <a:ext cx="1953071" cy="26040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62150" y="3682719"/>
            <a:ext cx="5562600" cy="1384995"/>
          </a:xfrm>
          <a:prstGeom prst="rect">
            <a:avLst/>
          </a:prstGeom>
          <a:noFill/>
        </p:spPr>
        <p:txBody>
          <a:bodyPr wrap="square" rtlCol="0">
            <a:spAutoFit/>
          </a:bodyPr>
          <a:lstStyle/>
          <a:p>
            <a:pPr lvl="0">
              <a:buClr>
                <a:srgbClr val="434343"/>
              </a:buClr>
              <a:buSzPts val="1200"/>
            </a:pPr>
            <a:r>
              <a:rPr lang="en-GB" dirty="0">
                <a:solidFill>
                  <a:srgbClr val="29235C"/>
                </a:solidFill>
                <a:latin typeface="Mallanna"/>
                <a:cs typeface="Mallanna"/>
                <a:sym typeface="Mallanna"/>
              </a:rPr>
              <a:t>We obtained a </a:t>
            </a:r>
            <a:r>
              <a:rPr lang="en-GB" dirty="0" err="1">
                <a:solidFill>
                  <a:srgbClr val="29235C"/>
                </a:solidFill>
                <a:latin typeface="Mallanna"/>
                <a:cs typeface="Mallanna"/>
                <a:sym typeface="Mallanna"/>
              </a:rPr>
              <a:t>linearised</a:t>
            </a:r>
            <a:r>
              <a:rPr lang="en-GB" dirty="0">
                <a:solidFill>
                  <a:srgbClr val="29235C"/>
                </a:solidFill>
                <a:latin typeface="Mallanna"/>
                <a:cs typeface="Mallanna"/>
                <a:sym typeface="Mallanna"/>
              </a:rPr>
              <a:t> approximation of the system’s dynamics and applied two different approaches in order to determine our controller gains. The first involved the use of a root locus plot and the second direct pole placement. We then tested our control system on the hardware, implementing a gamepad to control the robot’s movement.</a:t>
            </a:r>
          </a:p>
          <a:p>
            <a:endParaRPr lang="en-GB" dirty="0"/>
          </a:p>
        </p:txBody>
      </p:sp>
      <p:sp>
        <p:nvSpPr>
          <p:cNvPr id="2" name="TextBox 1">
            <a:extLst>
              <a:ext uri="{FF2B5EF4-FFF2-40B4-BE49-F238E27FC236}">
                <a16:creationId xmlns:a16="http://schemas.microsoft.com/office/drawing/2014/main" id="{62BF51FC-4ECC-1DB2-9F5C-9B8780FA4875}"/>
              </a:ext>
            </a:extLst>
          </p:cNvPr>
          <p:cNvSpPr txBox="1"/>
          <p:nvPr/>
        </p:nvSpPr>
        <p:spPr>
          <a:xfrm>
            <a:off x="6397839" y="4810012"/>
            <a:ext cx="1806892" cy="215444"/>
          </a:xfrm>
          <a:prstGeom prst="rect">
            <a:avLst/>
          </a:prstGeom>
          <a:noFill/>
        </p:spPr>
        <p:txBody>
          <a:bodyPr wrap="square" rtlCol="0">
            <a:spAutoFit/>
          </a:bodyPr>
          <a:lstStyle/>
          <a:p>
            <a:r>
              <a:rPr lang="en-GB" sz="800" dirty="0"/>
              <a:t>Finalised assembly of Arjen </a:t>
            </a:r>
            <a:r>
              <a:rPr lang="en-GB" sz="800" dirty="0" err="1"/>
              <a:t>Robbot</a:t>
            </a:r>
            <a:endParaRPr lang="en-GB" sz="800" dirty="0"/>
          </a:p>
        </p:txBody>
      </p:sp>
    </p:spTree>
    <p:extLst>
      <p:ext uri="{BB962C8B-B14F-4D97-AF65-F5344CB8AC3E}">
        <p14:creationId xmlns:p14="http://schemas.microsoft.com/office/powerpoint/2010/main" val="3078806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55"/>
          <p:cNvPicPr preferRelativeResize="0"/>
          <p:nvPr/>
        </p:nvPicPr>
        <p:blipFill>
          <a:blip r:embed="rId3">
            <a:alphaModFix/>
          </a:blip>
          <a:stretch>
            <a:fillRect/>
          </a:stretch>
        </p:blipFill>
        <p:spPr>
          <a:xfrm>
            <a:off x="-1590812" y="3847075"/>
            <a:ext cx="2657475" cy="2638425"/>
          </a:xfrm>
          <a:prstGeom prst="rect">
            <a:avLst/>
          </a:prstGeom>
          <a:noFill/>
          <a:ln>
            <a:noFill/>
          </a:ln>
        </p:spPr>
      </p:pic>
      <p:pic>
        <p:nvPicPr>
          <p:cNvPr id="619" name="Google Shape;619;p55"/>
          <p:cNvPicPr preferRelativeResize="0"/>
          <p:nvPr/>
        </p:nvPicPr>
        <p:blipFill>
          <a:blip r:embed="rId4">
            <a:alphaModFix/>
          </a:blip>
          <a:stretch>
            <a:fillRect/>
          </a:stretch>
        </p:blipFill>
        <p:spPr>
          <a:xfrm>
            <a:off x="6043325" y="-1724700"/>
            <a:ext cx="2970125" cy="2970125"/>
          </a:xfrm>
          <a:prstGeom prst="rect">
            <a:avLst/>
          </a:prstGeom>
          <a:noFill/>
          <a:ln>
            <a:noFill/>
          </a:ln>
        </p:spPr>
      </p:pic>
      <p:sp>
        <p:nvSpPr>
          <p:cNvPr id="620" name="Google Shape;620;p55"/>
          <p:cNvSpPr/>
          <p:nvPr/>
        </p:nvSpPr>
        <p:spPr>
          <a:xfrm rot="-3098596" flipH="1">
            <a:off x="7341059" y="-493978"/>
            <a:ext cx="992014" cy="205744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5"/>
          <p:cNvSpPr/>
          <p:nvPr/>
        </p:nvSpPr>
        <p:spPr>
          <a:xfrm rot="-3098596" flipH="1">
            <a:off x="7516164" y="-719547"/>
            <a:ext cx="992014" cy="205744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5"/>
          <p:cNvSpPr/>
          <p:nvPr/>
        </p:nvSpPr>
        <p:spPr>
          <a:xfrm rot="-8157095">
            <a:off x="-239041" y="4088174"/>
            <a:ext cx="868588" cy="180295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5"/>
          <p:cNvSpPr/>
          <p:nvPr/>
        </p:nvSpPr>
        <p:spPr>
          <a:xfrm rot="-8157095">
            <a:off x="-336665" y="3805550"/>
            <a:ext cx="868588" cy="180295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4" name="Google Shape;624;p55"/>
          <p:cNvCxnSpPr/>
          <p:nvPr/>
        </p:nvCxnSpPr>
        <p:spPr>
          <a:xfrm>
            <a:off x="523548" y="1367274"/>
            <a:ext cx="7299600" cy="0"/>
          </a:xfrm>
          <a:prstGeom prst="straightConnector1">
            <a:avLst/>
          </a:prstGeom>
          <a:noFill/>
          <a:ln w="19050" cap="flat" cmpd="sng">
            <a:solidFill>
              <a:schemeClr val="dk2"/>
            </a:solidFill>
            <a:prstDash val="solid"/>
            <a:round/>
            <a:headEnd type="none" w="med" len="med"/>
            <a:tailEnd type="none" w="med" len="med"/>
          </a:ln>
        </p:spPr>
      </p:cxnSp>
      <p:sp>
        <p:nvSpPr>
          <p:cNvPr id="3" name="Google Shape;606;p55">
            <a:extLst>
              <a:ext uri="{FF2B5EF4-FFF2-40B4-BE49-F238E27FC236}">
                <a16:creationId xmlns:a16="http://schemas.microsoft.com/office/drawing/2014/main" id="{EF7EFB2C-9360-5E35-A441-9166B8D31043}"/>
              </a:ext>
            </a:extLst>
          </p:cNvPr>
          <p:cNvSpPr txBox="1">
            <a:spLocks/>
          </p:cNvSpPr>
          <p:nvPr/>
        </p:nvSpPr>
        <p:spPr>
          <a:xfrm>
            <a:off x="872400" y="597425"/>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a:t>Theta Controller</a:t>
            </a:r>
            <a:endParaRPr lang="en-US"/>
          </a:p>
        </p:txBody>
      </p:sp>
      <p:pic>
        <p:nvPicPr>
          <p:cNvPr id="2" name="Picture 1" descr="A diagram of a function&#10;&#10;Description automatically generated">
            <a:extLst>
              <a:ext uri="{FF2B5EF4-FFF2-40B4-BE49-F238E27FC236}">
                <a16:creationId xmlns:a16="http://schemas.microsoft.com/office/drawing/2014/main" id="{5DFAF66F-9021-88EF-7170-3ED760AC2171}"/>
              </a:ext>
            </a:extLst>
          </p:cNvPr>
          <p:cNvPicPr>
            <a:picLocks noChangeAspect="1"/>
          </p:cNvPicPr>
          <p:nvPr/>
        </p:nvPicPr>
        <p:blipFill>
          <a:blip r:embed="rId5"/>
          <a:stretch>
            <a:fillRect/>
          </a:stretch>
        </p:blipFill>
        <p:spPr>
          <a:xfrm>
            <a:off x="4880398" y="1563329"/>
            <a:ext cx="3549625" cy="3086100"/>
          </a:xfrm>
          <a:prstGeom prst="rect">
            <a:avLst/>
          </a:prstGeom>
        </p:spPr>
      </p:pic>
      <p:sp>
        <p:nvSpPr>
          <p:cNvPr id="6" name="Google Shape;608;p55">
            <a:extLst>
              <a:ext uri="{FF2B5EF4-FFF2-40B4-BE49-F238E27FC236}">
                <a16:creationId xmlns:a16="http://schemas.microsoft.com/office/drawing/2014/main" id="{C56B0811-75D3-F5E0-A31D-BE31CB0EBD36}"/>
              </a:ext>
            </a:extLst>
          </p:cNvPr>
          <p:cNvSpPr txBox="1"/>
          <p:nvPr/>
        </p:nvSpPr>
        <p:spPr>
          <a:xfrm>
            <a:off x="769603" y="1166810"/>
            <a:ext cx="3525893" cy="2162220"/>
          </a:xfrm>
          <a:prstGeom prst="rect">
            <a:avLst/>
          </a:prstGeom>
          <a:noFill/>
          <a:ln>
            <a:noFill/>
          </a:ln>
        </p:spPr>
        <p:txBody>
          <a:bodyPr spcFirstLastPara="1" wrap="square" lIns="91425" tIns="91425" rIns="91425" bIns="91425" anchor="ctr" anchorCtr="0">
            <a:noAutofit/>
          </a:bodyPr>
          <a:lstStyle/>
          <a:p>
            <a:pPr marL="285750" indent="-285750">
              <a:buChar char="•"/>
            </a:pPr>
            <a:r>
              <a:rPr lang="en">
                <a:solidFill>
                  <a:srgbClr val="29235C"/>
                </a:solidFill>
                <a:latin typeface="Mallanna"/>
                <a:cs typeface="Mallanna"/>
              </a:rPr>
              <a:t>We checked the whole system's stability using a bode plot, which showed it had a suitable phase margin, and looking at the poles of its closed loop transfer function</a:t>
            </a:r>
            <a:endParaRPr lang="en-US"/>
          </a:p>
        </p:txBody>
      </p:sp>
      <p:pic>
        <p:nvPicPr>
          <p:cNvPr id="8" name="Picture 7" descr="A number and numbers on a white background&#10;&#10;Description automatically generated">
            <a:extLst>
              <a:ext uri="{FF2B5EF4-FFF2-40B4-BE49-F238E27FC236}">
                <a16:creationId xmlns:a16="http://schemas.microsoft.com/office/drawing/2014/main" id="{1F127AEB-9A4F-DB22-C4D9-E34A69EE3600}"/>
              </a:ext>
            </a:extLst>
          </p:cNvPr>
          <p:cNvPicPr>
            <a:picLocks noChangeAspect="1"/>
          </p:cNvPicPr>
          <p:nvPr/>
        </p:nvPicPr>
        <p:blipFill>
          <a:blip r:embed="rId6"/>
          <a:stretch>
            <a:fillRect/>
          </a:stretch>
        </p:blipFill>
        <p:spPr>
          <a:xfrm>
            <a:off x="387146" y="2914389"/>
            <a:ext cx="4290859" cy="632860"/>
          </a:xfrm>
          <a:prstGeom prst="rect">
            <a:avLst/>
          </a:prstGeom>
        </p:spPr>
      </p:pic>
    </p:spTree>
    <p:extLst>
      <p:ext uri="{BB962C8B-B14F-4D97-AF65-F5344CB8AC3E}">
        <p14:creationId xmlns:p14="http://schemas.microsoft.com/office/powerpoint/2010/main" val="3035265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55"/>
          <p:cNvPicPr preferRelativeResize="0"/>
          <p:nvPr/>
        </p:nvPicPr>
        <p:blipFill>
          <a:blip r:embed="rId3">
            <a:alphaModFix/>
          </a:blip>
          <a:stretch>
            <a:fillRect/>
          </a:stretch>
        </p:blipFill>
        <p:spPr>
          <a:xfrm>
            <a:off x="-1590812" y="3847075"/>
            <a:ext cx="2657475" cy="2638425"/>
          </a:xfrm>
          <a:prstGeom prst="rect">
            <a:avLst/>
          </a:prstGeom>
          <a:noFill/>
          <a:ln>
            <a:noFill/>
          </a:ln>
        </p:spPr>
      </p:pic>
      <p:pic>
        <p:nvPicPr>
          <p:cNvPr id="619" name="Google Shape;619;p55"/>
          <p:cNvPicPr preferRelativeResize="0"/>
          <p:nvPr/>
        </p:nvPicPr>
        <p:blipFill>
          <a:blip r:embed="rId4">
            <a:alphaModFix/>
          </a:blip>
          <a:stretch>
            <a:fillRect/>
          </a:stretch>
        </p:blipFill>
        <p:spPr>
          <a:xfrm>
            <a:off x="6043325" y="-1724700"/>
            <a:ext cx="2970125" cy="2970125"/>
          </a:xfrm>
          <a:prstGeom prst="rect">
            <a:avLst/>
          </a:prstGeom>
          <a:noFill/>
          <a:ln>
            <a:noFill/>
          </a:ln>
        </p:spPr>
      </p:pic>
      <p:sp>
        <p:nvSpPr>
          <p:cNvPr id="620" name="Google Shape;620;p55"/>
          <p:cNvSpPr/>
          <p:nvPr/>
        </p:nvSpPr>
        <p:spPr>
          <a:xfrm rot="-3098596" flipH="1">
            <a:off x="7341059" y="-493978"/>
            <a:ext cx="992014" cy="205744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5"/>
          <p:cNvSpPr/>
          <p:nvPr/>
        </p:nvSpPr>
        <p:spPr>
          <a:xfrm rot="-3098596" flipH="1">
            <a:off x="7516164" y="-719547"/>
            <a:ext cx="992014" cy="205744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5"/>
          <p:cNvSpPr/>
          <p:nvPr/>
        </p:nvSpPr>
        <p:spPr>
          <a:xfrm rot="-8157095">
            <a:off x="-239041" y="4088174"/>
            <a:ext cx="868588" cy="180295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5"/>
          <p:cNvSpPr/>
          <p:nvPr/>
        </p:nvSpPr>
        <p:spPr>
          <a:xfrm rot="-8157095">
            <a:off x="-336665" y="3805550"/>
            <a:ext cx="868588" cy="180295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4" name="Google Shape;624;p55"/>
          <p:cNvCxnSpPr/>
          <p:nvPr/>
        </p:nvCxnSpPr>
        <p:spPr>
          <a:xfrm>
            <a:off x="523548" y="1367274"/>
            <a:ext cx="7299600" cy="0"/>
          </a:xfrm>
          <a:prstGeom prst="straightConnector1">
            <a:avLst/>
          </a:prstGeom>
          <a:noFill/>
          <a:ln w="19050" cap="flat" cmpd="sng">
            <a:solidFill>
              <a:schemeClr val="dk2"/>
            </a:solidFill>
            <a:prstDash val="solid"/>
            <a:round/>
            <a:headEnd type="none" w="med" len="med"/>
            <a:tailEnd type="none" w="med" len="med"/>
          </a:ln>
        </p:spPr>
      </p:cxnSp>
      <p:sp>
        <p:nvSpPr>
          <p:cNvPr id="3" name="Google Shape;606;p55">
            <a:extLst>
              <a:ext uri="{FF2B5EF4-FFF2-40B4-BE49-F238E27FC236}">
                <a16:creationId xmlns:a16="http://schemas.microsoft.com/office/drawing/2014/main" id="{EF7EFB2C-9360-5E35-A441-9166B8D31043}"/>
              </a:ext>
            </a:extLst>
          </p:cNvPr>
          <p:cNvSpPr txBox="1">
            <a:spLocks/>
          </p:cNvSpPr>
          <p:nvPr/>
        </p:nvSpPr>
        <p:spPr>
          <a:xfrm>
            <a:off x="872400" y="597425"/>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a:t>Theta Controller</a:t>
            </a:r>
            <a:endParaRPr lang="en-US"/>
          </a:p>
        </p:txBody>
      </p:sp>
      <p:sp>
        <p:nvSpPr>
          <p:cNvPr id="6" name="Google Shape;608;p55">
            <a:extLst>
              <a:ext uri="{FF2B5EF4-FFF2-40B4-BE49-F238E27FC236}">
                <a16:creationId xmlns:a16="http://schemas.microsoft.com/office/drawing/2014/main" id="{C56B0811-75D3-F5E0-A31D-BE31CB0EBD36}"/>
              </a:ext>
            </a:extLst>
          </p:cNvPr>
          <p:cNvSpPr txBox="1"/>
          <p:nvPr/>
        </p:nvSpPr>
        <p:spPr>
          <a:xfrm>
            <a:off x="769603" y="1876576"/>
            <a:ext cx="3525893" cy="2162220"/>
          </a:xfrm>
          <a:prstGeom prst="rect">
            <a:avLst/>
          </a:prstGeom>
          <a:noFill/>
          <a:ln>
            <a:noFill/>
          </a:ln>
        </p:spPr>
        <p:txBody>
          <a:bodyPr spcFirstLastPara="1" wrap="square" lIns="91425" tIns="91425" rIns="91425" bIns="91425" anchor="ctr" anchorCtr="0">
            <a:noAutofit/>
          </a:bodyPr>
          <a:lstStyle/>
          <a:p>
            <a:pPr marL="285750" indent="-285750">
              <a:buChar char="•"/>
            </a:pPr>
            <a:r>
              <a:rPr lang="en">
                <a:solidFill>
                  <a:srgbClr val="29235C"/>
                </a:solidFill>
                <a:latin typeface="Mallanna"/>
                <a:cs typeface="Mallanna"/>
              </a:rPr>
              <a:t>We also checked the step response of the system.</a:t>
            </a:r>
          </a:p>
          <a:p>
            <a:pPr marL="285750" indent="-285750">
              <a:buChar char="•"/>
            </a:pPr>
            <a:r>
              <a:rPr lang="en">
                <a:solidFill>
                  <a:srgbClr val="29235C"/>
                </a:solidFill>
                <a:latin typeface="Mallanna"/>
                <a:cs typeface="Mallanna"/>
              </a:rPr>
              <a:t>It had a distinctive kick down at the start, no matter what gains were chosen.</a:t>
            </a:r>
          </a:p>
          <a:p>
            <a:pPr marL="285750" indent="-285750">
              <a:buChar char="•"/>
            </a:pPr>
            <a:r>
              <a:rPr lang="en">
                <a:solidFill>
                  <a:srgbClr val="29235C"/>
                </a:solidFill>
                <a:latin typeface="Mallanna"/>
                <a:cs typeface="Mallanna"/>
              </a:rPr>
              <a:t>This is due to the positive zero in the system's transfer function, and it could not be removed, only </a:t>
            </a:r>
            <a:r>
              <a:rPr lang="en" err="1">
                <a:solidFill>
                  <a:srgbClr val="29235C"/>
                </a:solidFill>
                <a:latin typeface="Mallanna"/>
                <a:cs typeface="Mallanna"/>
              </a:rPr>
              <a:t>minimised</a:t>
            </a:r>
            <a:r>
              <a:rPr lang="en">
                <a:solidFill>
                  <a:srgbClr val="29235C"/>
                </a:solidFill>
                <a:latin typeface="Mallanna"/>
                <a:cs typeface="Mallanna"/>
              </a:rPr>
              <a:t> by taking appropriately low gains </a:t>
            </a:r>
          </a:p>
        </p:txBody>
      </p:sp>
      <p:pic>
        <p:nvPicPr>
          <p:cNvPr id="4" name="Picture 3" descr="A graph with a blue line&#10;&#10;Description automatically generated">
            <a:extLst>
              <a:ext uri="{FF2B5EF4-FFF2-40B4-BE49-F238E27FC236}">
                <a16:creationId xmlns:a16="http://schemas.microsoft.com/office/drawing/2014/main" id="{EBC4575C-0BCA-5147-F1A8-131DF39E448E}"/>
              </a:ext>
            </a:extLst>
          </p:cNvPr>
          <p:cNvPicPr>
            <a:picLocks noChangeAspect="1"/>
          </p:cNvPicPr>
          <p:nvPr/>
        </p:nvPicPr>
        <p:blipFill>
          <a:blip r:embed="rId5"/>
          <a:stretch>
            <a:fillRect/>
          </a:stretch>
        </p:blipFill>
        <p:spPr>
          <a:xfrm>
            <a:off x="4701488" y="1618636"/>
            <a:ext cx="4045708" cy="3086100"/>
          </a:xfrm>
          <a:prstGeom prst="rect">
            <a:avLst/>
          </a:prstGeom>
        </p:spPr>
      </p:pic>
    </p:spTree>
    <p:extLst>
      <p:ext uri="{BB962C8B-B14F-4D97-AF65-F5344CB8AC3E}">
        <p14:creationId xmlns:p14="http://schemas.microsoft.com/office/powerpoint/2010/main" val="3431615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55"/>
          <p:cNvPicPr preferRelativeResize="0"/>
          <p:nvPr/>
        </p:nvPicPr>
        <p:blipFill>
          <a:blip r:embed="rId3">
            <a:alphaModFix/>
          </a:blip>
          <a:stretch>
            <a:fillRect/>
          </a:stretch>
        </p:blipFill>
        <p:spPr>
          <a:xfrm>
            <a:off x="-1590812" y="3847075"/>
            <a:ext cx="2657475" cy="2638425"/>
          </a:xfrm>
          <a:prstGeom prst="rect">
            <a:avLst/>
          </a:prstGeom>
          <a:noFill/>
          <a:ln>
            <a:noFill/>
          </a:ln>
        </p:spPr>
      </p:pic>
      <p:sp>
        <p:nvSpPr>
          <p:cNvPr id="608" name="Google Shape;608;p55"/>
          <p:cNvSpPr txBox="1"/>
          <p:nvPr/>
        </p:nvSpPr>
        <p:spPr>
          <a:xfrm>
            <a:off x="530330" y="1685654"/>
            <a:ext cx="3528934" cy="2162220"/>
          </a:xfrm>
          <a:prstGeom prst="rect">
            <a:avLst/>
          </a:prstGeom>
          <a:noFill/>
          <a:ln>
            <a:noFill/>
          </a:ln>
        </p:spPr>
        <p:txBody>
          <a:bodyPr spcFirstLastPara="1" wrap="square" lIns="91425" tIns="91425" rIns="91425" bIns="91425" anchor="ctr" anchorCtr="0">
            <a:noAutofit/>
          </a:bodyPr>
          <a:lstStyle/>
          <a:p>
            <a:pPr marL="285750" indent="-285750">
              <a:buChar char="•"/>
            </a:pPr>
            <a:r>
              <a:rPr lang="en" dirty="0">
                <a:solidFill>
                  <a:srgbClr val="29235C"/>
                </a:solidFill>
                <a:latin typeface="Mallanna"/>
                <a:cs typeface="Mallanna"/>
              </a:rPr>
              <a:t>The yaw system is simpler, and can be controlled by just a proportional controller</a:t>
            </a:r>
          </a:p>
          <a:p>
            <a:pPr marL="285750" indent="-285750">
              <a:buChar char="•"/>
            </a:pPr>
            <a:endParaRPr lang="en" dirty="0">
              <a:solidFill>
                <a:srgbClr val="29235C"/>
              </a:solidFill>
              <a:latin typeface="Mallanna"/>
              <a:cs typeface="Mallanna"/>
            </a:endParaRPr>
          </a:p>
          <a:p>
            <a:pPr marL="285750" indent="-285750">
              <a:buChar char="•"/>
            </a:pPr>
            <a:r>
              <a:rPr lang="en" dirty="0">
                <a:solidFill>
                  <a:srgbClr val="29235C"/>
                </a:solidFill>
                <a:latin typeface="Mallanna"/>
                <a:cs typeface="Mallanna"/>
              </a:rPr>
              <a:t>There were two possible options: a closed loop or open loop control system</a:t>
            </a:r>
          </a:p>
          <a:p>
            <a:pPr marL="285750" indent="-285750">
              <a:buChar char="•"/>
            </a:pPr>
            <a:endParaRPr lang="en" dirty="0">
              <a:solidFill>
                <a:srgbClr val="29235C"/>
              </a:solidFill>
              <a:latin typeface="Mallanna"/>
              <a:cs typeface="Mallanna"/>
            </a:endParaRPr>
          </a:p>
          <a:p>
            <a:pPr marL="285750" indent="-285750">
              <a:buChar char="•"/>
            </a:pPr>
            <a:r>
              <a:rPr lang="en" dirty="0">
                <a:solidFill>
                  <a:srgbClr val="29235C"/>
                </a:solidFill>
                <a:latin typeface="Mallanna"/>
                <a:cs typeface="Mallanna"/>
              </a:rPr>
              <a:t>First, we used the state space system to calculate an open loop gain which would be able to track the input. </a:t>
            </a:r>
          </a:p>
        </p:txBody>
      </p:sp>
      <p:pic>
        <p:nvPicPr>
          <p:cNvPr id="619" name="Google Shape;619;p55"/>
          <p:cNvPicPr preferRelativeResize="0"/>
          <p:nvPr/>
        </p:nvPicPr>
        <p:blipFill>
          <a:blip r:embed="rId4">
            <a:alphaModFix/>
          </a:blip>
          <a:stretch>
            <a:fillRect/>
          </a:stretch>
        </p:blipFill>
        <p:spPr>
          <a:xfrm>
            <a:off x="6043325" y="-1724700"/>
            <a:ext cx="2970125" cy="2970125"/>
          </a:xfrm>
          <a:prstGeom prst="rect">
            <a:avLst/>
          </a:prstGeom>
          <a:noFill/>
          <a:ln>
            <a:noFill/>
          </a:ln>
        </p:spPr>
      </p:pic>
      <p:sp>
        <p:nvSpPr>
          <p:cNvPr id="620" name="Google Shape;620;p55"/>
          <p:cNvSpPr/>
          <p:nvPr/>
        </p:nvSpPr>
        <p:spPr>
          <a:xfrm rot="-3098596" flipH="1">
            <a:off x="7341059" y="-493978"/>
            <a:ext cx="992014" cy="205744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5"/>
          <p:cNvSpPr/>
          <p:nvPr/>
        </p:nvSpPr>
        <p:spPr>
          <a:xfrm rot="-3098596" flipH="1">
            <a:off x="7516164" y="-719547"/>
            <a:ext cx="992014" cy="205744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5"/>
          <p:cNvSpPr/>
          <p:nvPr/>
        </p:nvSpPr>
        <p:spPr>
          <a:xfrm rot="-8157095">
            <a:off x="-239041" y="4088174"/>
            <a:ext cx="868588" cy="180295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5"/>
          <p:cNvSpPr/>
          <p:nvPr/>
        </p:nvSpPr>
        <p:spPr>
          <a:xfrm rot="-8157095">
            <a:off x="-336665" y="3805550"/>
            <a:ext cx="868588" cy="180295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06;p55">
            <a:extLst>
              <a:ext uri="{FF2B5EF4-FFF2-40B4-BE49-F238E27FC236}">
                <a16:creationId xmlns:a16="http://schemas.microsoft.com/office/drawing/2014/main" id="{EF7EFB2C-9360-5E35-A441-9166B8D31043}"/>
              </a:ext>
            </a:extLst>
          </p:cNvPr>
          <p:cNvSpPr txBox="1">
            <a:spLocks/>
          </p:cNvSpPr>
          <p:nvPr/>
        </p:nvSpPr>
        <p:spPr>
          <a:xfrm>
            <a:off x="872400" y="597425"/>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a:t>Yaw Controller</a:t>
            </a:r>
            <a:endParaRPr lang="en-US"/>
          </a:p>
        </p:txBody>
      </p:sp>
      <p:pic>
        <p:nvPicPr>
          <p:cNvPr id="11" name="Picture 10">
            <a:extLst>
              <a:ext uri="{FF2B5EF4-FFF2-40B4-BE49-F238E27FC236}">
                <a16:creationId xmlns:a16="http://schemas.microsoft.com/office/drawing/2014/main" id="{CFFF30E0-87D0-A0A5-9F4B-43A06C64106B}"/>
              </a:ext>
            </a:extLst>
          </p:cNvPr>
          <p:cNvPicPr>
            <a:picLocks noChangeAspect="1"/>
          </p:cNvPicPr>
          <p:nvPr/>
        </p:nvPicPr>
        <p:blipFill>
          <a:blip r:embed="rId5"/>
          <a:stretch>
            <a:fillRect/>
          </a:stretch>
        </p:blipFill>
        <p:spPr>
          <a:xfrm>
            <a:off x="4161497" y="1683363"/>
            <a:ext cx="4630811" cy="3350358"/>
          </a:xfrm>
          <a:prstGeom prst="rect">
            <a:avLst/>
          </a:prstGeom>
        </p:spPr>
      </p:pic>
      <p:cxnSp>
        <p:nvCxnSpPr>
          <p:cNvPr id="12" name="Google Shape;624;p55">
            <a:extLst>
              <a:ext uri="{FF2B5EF4-FFF2-40B4-BE49-F238E27FC236}">
                <a16:creationId xmlns:a16="http://schemas.microsoft.com/office/drawing/2014/main" id="{3D11A899-9EAC-CCE9-E371-A5AEC8907946}"/>
              </a:ext>
            </a:extLst>
          </p:cNvPr>
          <p:cNvCxnSpPr/>
          <p:nvPr/>
        </p:nvCxnSpPr>
        <p:spPr>
          <a:xfrm>
            <a:off x="530582" y="1353206"/>
            <a:ext cx="7299600" cy="0"/>
          </a:xfrm>
          <a:prstGeom prst="straightConnector1">
            <a:avLst/>
          </a:prstGeom>
          <a:noFill/>
          <a:ln w="19050" cap="flat" cmpd="sng">
            <a:solidFill>
              <a:schemeClr val="dk2"/>
            </a:solidFill>
            <a:prstDash val="solid"/>
            <a:round/>
            <a:headEnd type="none" w="med" len="med"/>
            <a:tailEnd type="none" w="med" len="med"/>
          </a:ln>
        </p:spPr>
      </p:cxnSp>
      <p:pic>
        <p:nvPicPr>
          <p:cNvPr id="2" name="Picture 1" descr="A white background with black text&#10;&#10;Description automatically generated">
            <a:extLst>
              <a:ext uri="{FF2B5EF4-FFF2-40B4-BE49-F238E27FC236}">
                <a16:creationId xmlns:a16="http://schemas.microsoft.com/office/drawing/2014/main" id="{2C23B44D-5671-7D77-5321-1D93836B0F17}"/>
              </a:ext>
            </a:extLst>
          </p:cNvPr>
          <p:cNvPicPr>
            <a:picLocks noChangeAspect="1"/>
          </p:cNvPicPr>
          <p:nvPr/>
        </p:nvPicPr>
        <p:blipFill>
          <a:blip r:embed="rId6"/>
          <a:stretch>
            <a:fillRect/>
          </a:stretch>
        </p:blipFill>
        <p:spPr>
          <a:xfrm>
            <a:off x="1857528" y="4031072"/>
            <a:ext cx="1133475" cy="962025"/>
          </a:xfrm>
          <a:prstGeom prst="rect">
            <a:avLst/>
          </a:prstGeom>
        </p:spPr>
      </p:pic>
    </p:spTree>
    <p:extLst>
      <p:ext uri="{BB962C8B-B14F-4D97-AF65-F5344CB8AC3E}">
        <p14:creationId xmlns:p14="http://schemas.microsoft.com/office/powerpoint/2010/main" val="2972321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55"/>
          <p:cNvPicPr preferRelativeResize="0"/>
          <p:nvPr/>
        </p:nvPicPr>
        <p:blipFill>
          <a:blip r:embed="rId3">
            <a:alphaModFix/>
          </a:blip>
          <a:stretch>
            <a:fillRect/>
          </a:stretch>
        </p:blipFill>
        <p:spPr>
          <a:xfrm>
            <a:off x="-1590812" y="3847075"/>
            <a:ext cx="2657475" cy="2638425"/>
          </a:xfrm>
          <a:prstGeom prst="rect">
            <a:avLst/>
          </a:prstGeom>
          <a:noFill/>
          <a:ln>
            <a:noFill/>
          </a:ln>
        </p:spPr>
      </p:pic>
      <p:sp>
        <p:nvSpPr>
          <p:cNvPr id="608" name="Google Shape;608;p55"/>
          <p:cNvSpPr txBox="1"/>
          <p:nvPr/>
        </p:nvSpPr>
        <p:spPr>
          <a:xfrm>
            <a:off x="414995" y="1562074"/>
            <a:ext cx="4392921" cy="2512144"/>
          </a:xfrm>
          <a:prstGeom prst="rect">
            <a:avLst/>
          </a:prstGeom>
          <a:noFill/>
          <a:ln>
            <a:noFill/>
          </a:ln>
        </p:spPr>
        <p:txBody>
          <a:bodyPr spcFirstLastPara="1" wrap="square" lIns="91425" tIns="91425" rIns="91425" bIns="91425" anchor="ctr" anchorCtr="0">
            <a:noAutofit/>
          </a:bodyPr>
          <a:lstStyle/>
          <a:p>
            <a:pPr marL="285750" indent="-285750">
              <a:buChar char="•"/>
            </a:pPr>
            <a:r>
              <a:rPr lang="en" dirty="0">
                <a:solidFill>
                  <a:srgbClr val="29235C"/>
                </a:solidFill>
                <a:latin typeface="Mallanna"/>
                <a:cs typeface="Mallanna"/>
              </a:rPr>
              <a:t>This open loop controller worked perfectly in Simulink</a:t>
            </a:r>
          </a:p>
          <a:p>
            <a:pPr marL="285750" indent="-285750">
              <a:buChar char="•"/>
            </a:pPr>
            <a:endParaRPr lang="en" dirty="0">
              <a:solidFill>
                <a:srgbClr val="29235C"/>
              </a:solidFill>
              <a:latin typeface="Mallanna"/>
              <a:cs typeface="Mallanna"/>
            </a:endParaRPr>
          </a:p>
          <a:p>
            <a:endParaRPr lang="en-US" dirty="0"/>
          </a:p>
          <a:p>
            <a:pPr marL="285750" indent="-285750">
              <a:buChar char="•"/>
            </a:pPr>
            <a:r>
              <a:rPr lang="en" dirty="0">
                <a:solidFill>
                  <a:srgbClr val="29235C"/>
                </a:solidFill>
                <a:latin typeface="Mallanna"/>
                <a:cs typeface="Mallanna"/>
              </a:rPr>
              <a:t>However, if applied to the real robot, it would inevitably veer off course due to model imperfections.</a:t>
            </a:r>
          </a:p>
          <a:p>
            <a:pPr marL="285750" indent="-285750">
              <a:buChar char="•"/>
            </a:pPr>
            <a:endParaRPr lang="en" dirty="0">
              <a:solidFill>
                <a:srgbClr val="29235C"/>
              </a:solidFill>
              <a:latin typeface="Mallanna"/>
              <a:cs typeface="Mallanna"/>
            </a:endParaRPr>
          </a:p>
          <a:p>
            <a:pPr marL="285750" indent="-285750">
              <a:buChar char="•"/>
            </a:pPr>
            <a:r>
              <a:rPr lang="en" dirty="0">
                <a:solidFill>
                  <a:srgbClr val="29235C"/>
                </a:solidFill>
                <a:latin typeface="Mallanna"/>
                <a:cs typeface="Mallanna"/>
              </a:rPr>
              <a:t>We verified this by scoping the yaw angle against its reference: the two signals were parallel but there was a constant offset between them, which kept drifting and increasing as time passed</a:t>
            </a:r>
          </a:p>
        </p:txBody>
      </p:sp>
      <p:pic>
        <p:nvPicPr>
          <p:cNvPr id="619" name="Google Shape;619;p55"/>
          <p:cNvPicPr preferRelativeResize="0"/>
          <p:nvPr/>
        </p:nvPicPr>
        <p:blipFill>
          <a:blip r:embed="rId4">
            <a:alphaModFix/>
          </a:blip>
          <a:stretch>
            <a:fillRect/>
          </a:stretch>
        </p:blipFill>
        <p:spPr>
          <a:xfrm>
            <a:off x="6043325" y="-1724700"/>
            <a:ext cx="2970125" cy="2970125"/>
          </a:xfrm>
          <a:prstGeom prst="rect">
            <a:avLst/>
          </a:prstGeom>
          <a:noFill/>
          <a:ln>
            <a:noFill/>
          </a:ln>
        </p:spPr>
      </p:pic>
      <p:sp>
        <p:nvSpPr>
          <p:cNvPr id="620" name="Google Shape;620;p55"/>
          <p:cNvSpPr/>
          <p:nvPr/>
        </p:nvSpPr>
        <p:spPr>
          <a:xfrm rot="-3098596" flipH="1">
            <a:off x="7341059" y="-493978"/>
            <a:ext cx="992014" cy="205744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5"/>
          <p:cNvSpPr/>
          <p:nvPr/>
        </p:nvSpPr>
        <p:spPr>
          <a:xfrm rot="-3098596" flipH="1">
            <a:off x="7516164" y="-719547"/>
            <a:ext cx="992014" cy="205744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5"/>
          <p:cNvSpPr/>
          <p:nvPr/>
        </p:nvSpPr>
        <p:spPr>
          <a:xfrm rot="-8157095">
            <a:off x="-239041" y="4088174"/>
            <a:ext cx="868588" cy="180295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5"/>
          <p:cNvSpPr/>
          <p:nvPr/>
        </p:nvSpPr>
        <p:spPr>
          <a:xfrm rot="-8157095">
            <a:off x="-336665" y="3805550"/>
            <a:ext cx="868588" cy="180295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06;p55">
            <a:extLst>
              <a:ext uri="{FF2B5EF4-FFF2-40B4-BE49-F238E27FC236}">
                <a16:creationId xmlns:a16="http://schemas.microsoft.com/office/drawing/2014/main" id="{EF7EFB2C-9360-5E35-A441-9166B8D31043}"/>
              </a:ext>
            </a:extLst>
          </p:cNvPr>
          <p:cNvSpPr txBox="1">
            <a:spLocks/>
          </p:cNvSpPr>
          <p:nvPr/>
        </p:nvSpPr>
        <p:spPr>
          <a:xfrm>
            <a:off x="872400" y="597425"/>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a:t>Yaw Controller</a:t>
            </a:r>
            <a:endParaRPr lang="en-US"/>
          </a:p>
        </p:txBody>
      </p:sp>
      <p:pic>
        <p:nvPicPr>
          <p:cNvPr id="5122" name="Picture 2" descr="Image preview">
            <a:extLst>
              <a:ext uri="{FF2B5EF4-FFF2-40B4-BE49-F238E27FC236}">
                <a16:creationId xmlns:a16="http://schemas.microsoft.com/office/drawing/2014/main" id="{038C61C3-FC93-ECB4-0CFF-48280171F8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321" y="1683363"/>
            <a:ext cx="3463684" cy="300786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608;p55">
            <a:extLst>
              <a:ext uri="{FF2B5EF4-FFF2-40B4-BE49-F238E27FC236}">
                <a16:creationId xmlns:a16="http://schemas.microsoft.com/office/drawing/2014/main" id="{CD56B885-BAD5-2A64-BB30-F6CE7C0942BE}"/>
              </a:ext>
            </a:extLst>
          </p:cNvPr>
          <p:cNvSpPr txBox="1"/>
          <p:nvPr/>
        </p:nvSpPr>
        <p:spPr>
          <a:xfrm>
            <a:off x="5446286" y="4707025"/>
            <a:ext cx="2902798" cy="358826"/>
          </a:xfrm>
          <a:prstGeom prst="rect">
            <a:avLst/>
          </a:prstGeom>
          <a:noFill/>
          <a:ln>
            <a:noFill/>
          </a:ln>
        </p:spPr>
        <p:txBody>
          <a:bodyPr spcFirstLastPara="1" wrap="square" lIns="91425" tIns="91425" rIns="91425" bIns="91425" anchor="ctr" anchorCtr="0">
            <a:noAutofit/>
          </a:bodyPr>
          <a:lstStyle/>
          <a:p>
            <a:r>
              <a:rPr lang="en" sz="1050" dirty="0">
                <a:solidFill>
                  <a:srgbClr val="29235C"/>
                </a:solidFill>
                <a:latin typeface="Mallanna"/>
                <a:cs typeface="Mallanna"/>
                <a:sym typeface="Mallanna"/>
              </a:rPr>
              <a:t>Yaw open loop ontrol system tracking a unit ramp</a:t>
            </a:r>
            <a:endParaRPr lang="en-US" sz="1050" dirty="0"/>
          </a:p>
        </p:txBody>
      </p:sp>
      <p:cxnSp>
        <p:nvCxnSpPr>
          <p:cNvPr id="4" name="Google Shape;624;p55">
            <a:extLst>
              <a:ext uri="{FF2B5EF4-FFF2-40B4-BE49-F238E27FC236}">
                <a16:creationId xmlns:a16="http://schemas.microsoft.com/office/drawing/2014/main" id="{DA4FD780-F524-6053-D81F-A3EB46B39E57}"/>
              </a:ext>
            </a:extLst>
          </p:cNvPr>
          <p:cNvCxnSpPr/>
          <p:nvPr/>
        </p:nvCxnSpPr>
        <p:spPr>
          <a:xfrm>
            <a:off x="530582" y="1353206"/>
            <a:ext cx="7299600" cy="0"/>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170162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55"/>
          <p:cNvPicPr preferRelativeResize="0"/>
          <p:nvPr/>
        </p:nvPicPr>
        <p:blipFill>
          <a:blip r:embed="rId3">
            <a:alphaModFix/>
          </a:blip>
          <a:stretch>
            <a:fillRect/>
          </a:stretch>
        </p:blipFill>
        <p:spPr>
          <a:xfrm>
            <a:off x="-1590812" y="3847075"/>
            <a:ext cx="2657475" cy="2638425"/>
          </a:xfrm>
          <a:prstGeom prst="rect">
            <a:avLst/>
          </a:prstGeom>
          <a:noFill/>
          <a:ln>
            <a:noFill/>
          </a:ln>
        </p:spPr>
      </p:pic>
      <p:sp>
        <p:nvSpPr>
          <p:cNvPr id="608" name="Google Shape;608;p55"/>
          <p:cNvSpPr txBox="1"/>
          <p:nvPr/>
        </p:nvSpPr>
        <p:spPr>
          <a:xfrm>
            <a:off x="872400" y="1721200"/>
            <a:ext cx="6474372" cy="1651090"/>
          </a:xfrm>
          <a:prstGeom prst="rect">
            <a:avLst/>
          </a:prstGeom>
          <a:noFill/>
          <a:ln>
            <a:noFill/>
          </a:ln>
        </p:spPr>
        <p:txBody>
          <a:bodyPr spcFirstLastPara="1" wrap="square" lIns="91425" tIns="91425" rIns="91425" bIns="91425" anchor="ctr" anchorCtr="0">
            <a:noAutofit/>
          </a:bodyPr>
          <a:lstStyle/>
          <a:p>
            <a:pPr marL="285750" indent="-285750">
              <a:buChar char="•"/>
            </a:pPr>
            <a:r>
              <a:rPr lang="en" dirty="0">
                <a:solidFill>
                  <a:srgbClr val="29235C"/>
                </a:solidFill>
                <a:latin typeface="Mallanna"/>
                <a:cs typeface="Mallanna"/>
              </a:rPr>
              <a:t>The closed loop controller was designed as a proportional controller, where any gain would make the system stable</a:t>
            </a:r>
          </a:p>
          <a:p>
            <a:pPr marL="285750" indent="-285750">
              <a:buChar char="•"/>
            </a:pPr>
            <a:endParaRPr lang="en" dirty="0">
              <a:solidFill>
                <a:srgbClr val="29235C"/>
              </a:solidFill>
              <a:latin typeface="Mallanna"/>
              <a:cs typeface="Mallanna"/>
            </a:endParaRPr>
          </a:p>
          <a:p>
            <a:pPr marL="285750" indent="-285750">
              <a:buChar char="•"/>
            </a:pPr>
            <a:r>
              <a:rPr lang="en" dirty="0">
                <a:solidFill>
                  <a:srgbClr val="29235C"/>
                </a:solidFill>
                <a:latin typeface="Mallanna"/>
                <a:cs typeface="Mallanna"/>
              </a:rPr>
              <a:t>Through trial and error in Simulink, we settled on 6 as a gain which would provide a fast response, without exceeding the maximum possible actuator inputs</a:t>
            </a:r>
          </a:p>
        </p:txBody>
      </p:sp>
      <p:pic>
        <p:nvPicPr>
          <p:cNvPr id="619" name="Google Shape;619;p55"/>
          <p:cNvPicPr preferRelativeResize="0"/>
          <p:nvPr/>
        </p:nvPicPr>
        <p:blipFill>
          <a:blip r:embed="rId4">
            <a:alphaModFix/>
          </a:blip>
          <a:stretch>
            <a:fillRect/>
          </a:stretch>
        </p:blipFill>
        <p:spPr>
          <a:xfrm>
            <a:off x="6043325" y="-1724700"/>
            <a:ext cx="2970125" cy="2970125"/>
          </a:xfrm>
          <a:prstGeom prst="rect">
            <a:avLst/>
          </a:prstGeom>
          <a:noFill/>
          <a:ln>
            <a:noFill/>
          </a:ln>
        </p:spPr>
      </p:pic>
      <p:sp>
        <p:nvSpPr>
          <p:cNvPr id="620" name="Google Shape;620;p55"/>
          <p:cNvSpPr/>
          <p:nvPr/>
        </p:nvSpPr>
        <p:spPr>
          <a:xfrm rot="-3098596" flipH="1">
            <a:off x="7341059" y="-493978"/>
            <a:ext cx="992014" cy="2057444"/>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5"/>
          <p:cNvSpPr/>
          <p:nvPr/>
        </p:nvSpPr>
        <p:spPr>
          <a:xfrm rot="-3098596" flipH="1">
            <a:off x="7516164" y="-719547"/>
            <a:ext cx="992014" cy="2057444"/>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5"/>
          <p:cNvSpPr/>
          <p:nvPr/>
        </p:nvSpPr>
        <p:spPr>
          <a:xfrm rot="-8157095">
            <a:off x="-239041" y="4088174"/>
            <a:ext cx="868588" cy="180295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5"/>
          <p:cNvSpPr/>
          <p:nvPr/>
        </p:nvSpPr>
        <p:spPr>
          <a:xfrm rot="-8157095">
            <a:off x="-336665" y="3805550"/>
            <a:ext cx="868588" cy="180295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06;p55">
            <a:extLst>
              <a:ext uri="{FF2B5EF4-FFF2-40B4-BE49-F238E27FC236}">
                <a16:creationId xmlns:a16="http://schemas.microsoft.com/office/drawing/2014/main" id="{EF7EFB2C-9360-5E35-A441-9166B8D31043}"/>
              </a:ext>
            </a:extLst>
          </p:cNvPr>
          <p:cNvSpPr txBox="1">
            <a:spLocks/>
          </p:cNvSpPr>
          <p:nvPr/>
        </p:nvSpPr>
        <p:spPr>
          <a:xfrm>
            <a:off x="872400" y="597425"/>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a:t>Yaw Controller</a:t>
            </a:r>
            <a:endParaRPr lang="en-US"/>
          </a:p>
        </p:txBody>
      </p:sp>
      <p:pic>
        <p:nvPicPr>
          <p:cNvPr id="4" name="Picture 3">
            <a:extLst>
              <a:ext uri="{FF2B5EF4-FFF2-40B4-BE49-F238E27FC236}">
                <a16:creationId xmlns:a16="http://schemas.microsoft.com/office/drawing/2014/main" id="{74E63B58-6D05-54D7-7D08-EE4474AEC919}"/>
              </a:ext>
            </a:extLst>
          </p:cNvPr>
          <p:cNvPicPr>
            <a:picLocks noChangeAspect="1"/>
          </p:cNvPicPr>
          <p:nvPr/>
        </p:nvPicPr>
        <p:blipFill rotWithShape="1">
          <a:blip r:embed="rId5"/>
          <a:srcRect l="1" r="-1" b="26293"/>
          <a:stretch/>
        </p:blipFill>
        <p:spPr>
          <a:xfrm>
            <a:off x="2612600" y="3468633"/>
            <a:ext cx="3591252" cy="1142256"/>
          </a:xfrm>
          <a:prstGeom prst="rect">
            <a:avLst/>
          </a:prstGeom>
        </p:spPr>
      </p:pic>
      <p:sp>
        <p:nvSpPr>
          <p:cNvPr id="5" name="Google Shape;608;p55">
            <a:extLst>
              <a:ext uri="{FF2B5EF4-FFF2-40B4-BE49-F238E27FC236}">
                <a16:creationId xmlns:a16="http://schemas.microsoft.com/office/drawing/2014/main" id="{2F9BC5B5-0026-6684-7B0A-B505B1FF8B7B}"/>
              </a:ext>
            </a:extLst>
          </p:cNvPr>
          <p:cNvSpPr txBox="1"/>
          <p:nvPr/>
        </p:nvSpPr>
        <p:spPr>
          <a:xfrm>
            <a:off x="3183216" y="4630823"/>
            <a:ext cx="2450020" cy="358826"/>
          </a:xfrm>
          <a:prstGeom prst="rect">
            <a:avLst/>
          </a:prstGeom>
          <a:noFill/>
          <a:ln>
            <a:noFill/>
          </a:ln>
        </p:spPr>
        <p:txBody>
          <a:bodyPr spcFirstLastPara="1" wrap="square" lIns="91425" tIns="91425" rIns="91425" bIns="91425" anchor="ctr" anchorCtr="0">
            <a:noAutofit/>
          </a:bodyPr>
          <a:lstStyle/>
          <a:p>
            <a:r>
              <a:rPr lang="en" sz="1050" dirty="0">
                <a:solidFill>
                  <a:srgbClr val="29235C"/>
                </a:solidFill>
                <a:latin typeface="Mallanna"/>
                <a:cs typeface="Mallanna"/>
                <a:sym typeface="Mallanna"/>
              </a:rPr>
              <a:t>Yaw closed-loop control system structure</a:t>
            </a:r>
            <a:endParaRPr lang="en-US" sz="1050" dirty="0"/>
          </a:p>
        </p:txBody>
      </p:sp>
      <p:cxnSp>
        <p:nvCxnSpPr>
          <p:cNvPr id="2" name="Google Shape;624;p55">
            <a:extLst>
              <a:ext uri="{FF2B5EF4-FFF2-40B4-BE49-F238E27FC236}">
                <a16:creationId xmlns:a16="http://schemas.microsoft.com/office/drawing/2014/main" id="{CC5840C2-3CCC-31B8-C0D6-BFB6BE6404C0}"/>
              </a:ext>
            </a:extLst>
          </p:cNvPr>
          <p:cNvCxnSpPr/>
          <p:nvPr/>
        </p:nvCxnSpPr>
        <p:spPr>
          <a:xfrm>
            <a:off x="530582" y="1353206"/>
            <a:ext cx="7299600" cy="0"/>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69950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txBox="1">
            <a:spLocks noGrp="1"/>
          </p:cNvSpPr>
          <p:nvPr>
            <p:ph type="title"/>
          </p:nvPr>
        </p:nvSpPr>
        <p:spPr>
          <a:xfrm>
            <a:off x="715100" y="2237150"/>
            <a:ext cx="4061700" cy="10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Hardware Tuning</a:t>
            </a:r>
            <a:endParaRPr/>
          </a:p>
        </p:txBody>
      </p:sp>
      <p:sp>
        <p:nvSpPr>
          <p:cNvPr id="340" name="Google Shape;340;p39"/>
          <p:cNvSpPr txBox="1">
            <a:spLocks noGrp="1"/>
          </p:cNvSpPr>
          <p:nvPr>
            <p:ph type="title" idx="2"/>
          </p:nvPr>
        </p:nvSpPr>
        <p:spPr>
          <a:xfrm>
            <a:off x="715100" y="1458875"/>
            <a:ext cx="1498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41" name="Google Shape;341;p39"/>
          <p:cNvSpPr txBox="1">
            <a:spLocks noGrp="1"/>
          </p:cNvSpPr>
          <p:nvPr>
            <p:ph type="subTitle" idx="1"/>
          </p:nvPr>
        </p:nvSpPr>
        <p:spPr>
          <a:xfrm>
            <a:off x="715100" y="3322250"/>
            <a:ext cx="4061700" cy="3195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a:t>Q21-24</a:t>
            </a:r>
            <a:endParaRPr lang="en-US"/>
          </a:p>
        </p:txBody>
      </p:sp>
      <p:cxnSp>
        <p:nvCxnSpPr>
          <p:cNvPr id="342" name="Google Shape;342;p39"/>
          <p:cNvCxnSpPr/>
          <p:nvPr/>
        </p:nvCxnSpPr>
        <p:spPr>
          <a:xfrm>
            <a:off x="715100" y="1292921"/>
            <a:ext cx="5083800" cy="0"/>
          </a:xfrm>
          <a:prstGeom prst="straightConnector1">
            <a:avLst/>
          </a:prstGeom>
          <a:noFill/>
          <a:ln w="19050" cap="flat" cmpd="sng">
            <a:solidFill>
              <a:schemeClr val="dk2"/>
            </a:solidFill>
            <a:prstDash val="solid"/>
            <a:round/>
            <a:headEnd type="none" w="med" len="med"/>
            <a:tailEnd type="none" w="med" len="med"/>
          </a:ln>
        </p:spPr>
      </p:cxnSp>
      <p:cxnSp>
        <p:nvCxnSpPr>
          <p:cNvPr id="343" name="Google Shape;343;p39"/>
          <p:cNvCxnSpPr/>
          <p:nvPr/>
        </p:nvCxnSpPr>
        <p:spPr>
          <a:xfrm>
            <a:off x="760700" y="3850563"/>
            <a:ext cx="5041200" cy="0"/>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974092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cxnSp>
        <p:nvCxnSpPr>
          <p:cNvPr id="6" name="Google Shape;624;p55">
            <a:extLst>
              <a:ext uri="{FF2B5EF4-FFF2-40B4-BE49-F238E27FC236}">
                <a16:creationId xmlns:a16="http://schemas.microsoft.com/office/drawing/2014/main" id="{681B9F27-EE1B-D9C2-AF51-B375CE100186}"/>
              </a:ext>
            </a:extLst>
          </p:cNvPr>
          <p:cNvCxnSpPr/>
          <p:nvPr/>
        </p:nvCxnSpPr>
        <p:spPr>
          <a:xfrm>
            <a:off x="498685" y="874747"/>
            <a:ext cx="7299600" cy="0"/>
          </a:xfrm>
          <a:prstGeom prst="straightConnector1">
            <a:avLst/>
          </a:prstGeom>
          <a:noFill/>
          <a:ln w="19050" cap="flat" cmpd="sng">
            <a:solidFill>
              <a:schemeClr val="dk2"/>
            </a:solidFill>
            <a:prstDash val="solid"/>
            <a:round/>
            <a:headEnd type="none" w="med" len="med"/>
            <a:tailEnd type="none" w="med" len="med"/>
          </a:ln>
        </p:spPr>
      </p:cxnSp>
      <p:sp>
        <p:nvSpPr>
          <p:cNvPr id="7" name="Google Shape;606;p55">
            <a:extLst>
              <a:ext uri="{FF2B5EF4-FFF2-40B4-BE49-F238E27FC236}">
                <a16:creationId xmlns:a16="http://schemas.microsoft.com/office/drawing/2014/main" id="{AB57EC41-D610-ACCF-9CE6-D51395F0867E}"/>
              </a:ext>
            </a:extLst>
          </p:cNvPr>
          <p:cNvSpPr txBox="1">
            <a:spLocks/>
          </p:cNvSpPr>
          <p:nvPr/>
        </p:nvSpPr>
        <p:spPr>
          <a:xfrm>
            <a:off x="1000958" y="128222"/>
            <a:ext cx="5600062"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dirty="0"/>
              <a:t>Hardware Implementation</a:t>
            </a:r>
            <a:endParaRPr lang="en-US" dirty="0"/>
          </a:p>
        </p:txBody>
      </p:sp>
      <p:sp>
        <p:nvSpPr>
          <p:cNvPr id="8" name="Google Shape;608;p55">
            <a:extLst>
              <a:ext uri="{FF2B5EF4-FFF2-40B4-BE49-F238E27FC236}">
                <a16:creationId xmlns:a16="http://schemas.microsoft.com/office/drawing/2014/main" id="{7D69687C-9FBD-C874-F61D-141D9F02966F}"/>
              </a:ext>
            </a:extLst>
          </p:cNvPr>
          <p:cNvSpPr txBox="1"/>
          <p:nvPr/>
        </p:nvSpPr>
        <p:spPr>
          <a:xfrm>
            <a:off x="418471" y="874749"/>
            <a:ext cx="8426345" cy="2362872"/>
          </a:xfrm>
          <a:prstGeom prst="rect">
            <a:avLst/>
          </a:prstGeom>
          <a:noFill/>
          <a:ln>
            <a:noFill/>
          </a:ln>
        </p:spPr>
        <p:txBody>
          <a:bodyPr spcFirstLastPara="1" wrap="square" lIns="91425" tIns="91425" rIns="91425" bIns="91425" anchor="ctr" anchorCtr="0">
            <a:noAutofit/>
          </a:bodyPr>
          <a:lstStyle/>
          <a:p>
            <a:pPr marL="285750" indent="-285750">
              <a:buChar char="•"/>
            </a:pPr>
            <a:r>
              <a:rPr lang="en" dirty="0">
                <a:solidFill>
                  <a:srgbClr val="29235C"/>
                </a:solidFill>
                <a:latin typeface="Mallanna"/>
                <a:cs typeface="Mallanna"/>
              </a:rPr>
              <a:t>To implement our theoretical control system model onto the physical robot, we modified a new SIMULINK file</a:t>
            </a:r>
          </a:p>
          <a:p>
            <a:endParaRPr lang="en" dirty="0">
              <a:solidFill>
                <a:srgbClr val="29235C"/>
              </a:solidFill>
              <a:latin typeface="Mallanna"/>
              <a:cs typeface="Mallanna"/>
            </a:endParaRPr>
          </a:p>
          <a:p>
            <a:pPr marL="285750" indent="-285750">
              <a:buChar char="•"/>
            </a:pPr>
            <a:r>
              <a:rPr lang="en-GB" dirty="0">
                <a:solidFill>
                  <a:srgbClr val="29235C"/>
                </a:solidFill>
                <a:latin typeface="Mallanna"/>
                <a:cs typeface="Mallanna"/>
              </a:rPr>
              <a:t>We added </a:t>
            </a:r>
            <a:r>
              <a:rPr lang="en" dirty="0">
                <a:solidFill>
                  <a:srgbClr val="29235C"/>
                </a:solidFill>
                <a:latin typeface="Mallanna"/>
                <a:cs typeface="Mallanna"/>
              </a:rPr>
              <a:t>algebraic relations, the values of all of our gains, and some EV3-compatible blocks in order to interface with the Mindstorm.</a:t>
            </a:r>
          </a:p>
          <a:p>
            <a:pPr marL="285750" indent="-285750">
              <a:buChar char="•"/>
            </a:pPr>
            <a:endParaRPr lang="en" dirty="0">
              <a:solidFill>
                <a:srgbClr val="29235C"/>
              </a:solidFill>
              <a:latin typeface="Mallanna"/>
              <a:cs typeface="Mallanna"/>
            </a:endParaRPr>
          </a:p>
          <a:p>
            <a:pPr marL="285750" indent="-285750">
              <a:buFont typeface="Arial"/>
              <a:buChar char="•"/>
            </a:pPr>
            <a:r>
              <a:rPr lang="en" dirty="0">
                <a:solidFill>
                  <a:srgbClr val="29235C"/>
                </a:solidFill>
                <a:latin typeface="Mallanna"/>
                <a:cs typeface="Mallanna"/>
              </a:rPr>
              <a:t>We also switched from continuous-time to discrete-time, as all the transducers and actuators were digital.</a:t>
            </a:r>
          </a:p>
          <a:p>
            <a:pPr marL="285750" indent="-285750">
              <a:buChar char="•"/>
            </a:pPr>
            <a:endParaRPr lang="en" dirty="0">
              <a:solidFill>
                <a:srgbClr val="29235C"/>
              </a:solidFill>
              <a:latin typeface="Mallanna"/>
              <a:cs typeface="Mallanna"/>
            </a:endParaRPr>
          </a:p>
          <a:p>
            <a:pPr marL="285750" indent="-285750">
              <a:buChar char="•"/>
            </a:pPr>
            <a:r>
              <a:rPr lang="en" dirty="0">
                <a:solidFill>
                  <a:srgbClr val="29235C"/>
                </a:solidFill>
                <a:latin typeface="Mallanna"/>
                <a:cs typeface="Mallanna"/>
              </a:rPr>
              <a:t>We were initially able to get our robot to stand upright solely on the effects of our control system. However, it was clear that tracking a reference would have required some additional control...</a:t>
            </a:r>
          </a:p>
          <a:p>
            <a:pPr marL="285750" indent="-285750">
              <a:buChar char="•"/>
            </a:pPr>
            <a:endParaRPr lang="en" dirty="0">
              <a:solidFill>
                <a:srgbClr val="29235C"/>
              </a:solidFill>
              <a:latin typeface="Mallanna"/>
              <a:cs typeface="Mallanna"/>
            </a:endParaRPr>
          </a:p>
        </p:txBody>
      </p:sp>
      <p:pic>
        <p:nvPicPr>
          <p:cNvPr id="10242" name="Picture 2" descr="Image preview">
            <a:extLst>
              <a:ext uri="{FF2B5EF4-FFF2-40B4-BE49-F238E27FC236}">
                <a16:creationId xmlns:a16="http://schemas.microsoft.com/office/drawing/2014/main" id="{4D1BBDB1-0A40-123A-909B-EF45F4001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424" y="2986306"/>
            <a:ext cx="4522991" cy="1795062"/>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608;p55">
            <a:extLst>
              <a:ext uri="{FF2B5EF4-FFF2-40B4-BE49-F238E27FC236}">
                <a16:creationId xmlns:a16="http://schemas.microsoft.com/office/drawing/2014/main" id="{02CC2E0C-995D-00F7-A2F9-734D344ECD65}"/>
              </a:ext>
            </a:extLst>
          </p:cNvPr>
          <p:cNvSpPr txBox="1"/>
          <p:nvPr/>
        </p:nvSpPr>
        <p:spPr>
          <a:xfrm>
            <a:off x="3575428" y="4709241"/>
            <a:ext cx="1770982" cy="358826"/>
          </a:xfrm>
          <a:prstGeom prst="rect">
            <a:avLst/>
          </a:prstGeom>
          <a:noFill/>
          <a:ln>
            <a:noFill/>
          </a:ln>
        </p:spPr>
        <p:txBody>
          <a:bodyPr spcFirstLastPara="1" wrap="square" lIns="91425" tIns="91425" rIns="91425" bIns="91425" anchor="ctr" anchorCtr="0">
            <a:noAutofit/>
          </a:bodyPr>
          <a:lstStyle/>
          <a:p>
            <a:r>
              <a:rPr lang="en" sz="1050" dirty="0">
                <a:solidFill>
                  <a:srgbClr val="29235C"/>
                </a:solidFill>
                <a:latin typeface="Mallanna"/>
                <a:cs typeface="Mallanna"/>
                <a:sym typeface="Mallanna"/>
              </a:rPr>
              <a:t>Our finalised control system</a:t>
            </a:r>
            <a:endParaRPr lang="en-US" sz="10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cxnSp>
        <p:nvCxnSpPr>
          <p:cNvPr id="6" name="Google Shape;624;p55">
            <a:extLst>
              <a:ext uri="{FF2B5EF4-FFF2-40B4-BE49-F238E27FC236}">
                <a16:creationId xmlns:a16="http://schemas.microsoft.com/office/drawing/2014/main" id="{99375C31-DC32-E419-F0C6-CF8B30996977}"/>
              </a:ext>
            </a:extLst>
          </p:cNvPr>
          <p:cNvCxnSpPr/>
          <p:nvPr/>
        </p:nvCxnSpPr>
        <p:spPr>
          <a:xfrm>
            <a:off x="461471" y="924621"/>
            <a:ext cx="7299600" cy="0"/>
          </a:xfrm>
          <a:prstGeom prst="straightConnector1">
            <a:avLst/>
          </a:prstGeom>
          <a:noFill/>
          <a:ln w="19050" cap="flat" cmpd="sng">
            <a:solidFill>
              <a:schemeClr val="dk2"/>
            </a:solidFill>
            <a:prstDash val="solid"/>
            <a:round/>
            <a:headEnd type="none" w="med" len="med"/>
            <a:tailEnd type="none" w="med" len="med"/>
          </a:ln>
        </p:spPr>
      </p:cxnSp>
      <p:sp>
        <p:nvSpPr>
          <p:cNvPr id="7" name="Google Shape;606;p55">
            <a:extLst>
              <a:ext uri="{FF2B5EF4-FFF2-40B4-BE49-F238E27FC236}">
                <a16:creationId xmlns:a16="http://schemas.microsoft.com/office/drawing/2014/main" id="{A7B50BA3-7278-ED65-64DB-CEA30BFED60C}"/>
              </a:ext>
            </a:extLst>
          </p:cNvPr>
          <p:cNvSpPr txBox="1">
            <a:spLocks/>
          </p:cNvSpPr>
          <p:nvPr/>
        </p:nvSpPr>
        <p:spPr>
          <a:xfrm>
            <a:off x="963744" y="178096"/>
            <a:ext cx="5600062"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dirty="0"/>
              <a:t>Hardware Implementation</a:t>
            </a:r>
            <a:endParaRPr lang="en-US" dirty="0"/>
          </a:p>
        </p:txBody>
      </p:sp>
      <p:sp>
        <p:nvSpPr>
          <p:cNvPr id="8" name="Google Shape;608;p55">
            <a:extLst>
              <a:ext uri="{FF2B5EF4-FFF2-40B4-BE49-F238E27FC236}">
                <a16:creationId xmlns:a16="http://schemas.microsoft.com/office/drawing/2014/main" id="{865070A0-C81C-FDF0-F7F1-4C49D3E00C51}"/>
              </a:ext>
            </a:extLst>
          </p:cNvPr>
          <p:cNvSpPr txBox="1"/>
          <p:nvPr/>
        </p:nvSpPr>
        <p:spPr>
          <a:xfrm>
            <a:off x="381257" y="749486"/>
            <a:ext cx="8426345" cy="2315026"/>
          </a:xfrm>
          <a:prstGeom prst="rect">
            <a:avLst/>
          </a:prstGeom>
          <a:noFill/>
          <a:ln>
            <a:noFill/>
          </a:ln>
        </p:spPr>
        <p:txBody>
          <a:bodyPr spcFirstLastPara="1" wrap="square" lIns="91425" tIns="91425" rIns="91425" bIns="91425" anchor="ctr" anchorCtr="0">
            <a:noAutofit/>
          </a:bodyPr>
          <a:lstStyle/>
          <a:p>
            <a:pPr marL="285750" indent="-285750">
              <a:buFont typeface="Arial"/>
              <a:buChar char="•"/>
            </a:pPr>
            <a:r>
              <a:rPr lang="en" dirty="0">
                <a:solidFill>
                  <a:srgbClr val="29235C"/>
                </a:solidFill>
                <a:latin typeface="Mallanna"/>
                <a:cs typeface="Mallanna"/>
              </a:rPr>
              <a:t>The robot had a maximum allowable acceleration </a:t>
            </a:r>
            <a:r>
              <a:rPr lang="el-GR" dirty="0">
                <a:solidFill>
                  <a:srgbClr val="29235C"/>
                </a:solidFill>
                <a:latin typeface="Mallanna"/>
                <a:cs typeface="Mallanna"/>
              </a:rPr>
              <a:t>θ˙˙</a:t>
            </a:r>
            <a:r>
              <a:rPr lang="en" dirty="0">
                <a:solidFill>
                  <a:srgbClr val="29235C"/>
                </a:solidFill>
                <a:latin typeface="Mallanna"/>
                <a:cs typeface="Mallanna"/>
              </a:rPr>
              <a:t>and speed </a:t>
            </a:r>
            <a:r>
              <a:rPr lang="el-GR" dirty="0">
                <a:solidFill>
                  <a:srgbClr val="29235C"/>
                </a:solidFill>
                <a:latin typeface="Mallanna"/>
                <a:cs typeface="Mallanna"/>
              </a:rPr>
              <a:t>θ˙</a:t>
            </a:r>
            <a:r>
              <a:rPr lang="en-GB" dirty="0">
                <a:solidFill>
                  <a:srgbClr val="29235C"/>
                </a:solidFill>
                <a:latin typeface="Mallanna"/>
                <a:cs typeface="Mallanna"/>
              </a:rPr>
              <a:t> </a:t>
            </a:r>
            <a:r>
              <a:rPr lang="en" dirty="0">
                <a:solidFill>
                  <a:srgbClr val="29235C"/>
                </a:solidFill>
                <a:latin typeface="Mallanna"/>
                <a:cs typeface="Mallanna"/>
              </a:rPr>
              <a:t>it could experience before losing stability. We discovered this by investigating the time derivatives of the theta signal</a:t>
            </a:r>
          </a:p>
          <a:p>
            <a:pPr marL="285750" indent="-285750">
              <a:buFont typeface="Arial"/>
              <a:buChar char="•"/>
            </a:pPr>
            <a:endParaRPr lang="en" dirty="0">
              <a:solidFill>
                <a:srgbClr val="29235C"/>
              </a:solidFill>
              <a:latin typeface="Mallanna"/>
              <a:cs typeface="Mallanna"/>
            </a:endParaRPr>
          </a:p>
          <a:p>
            <a:pPr marL="285750" indent="-285750">
              <a:buFont typeface="Arial"/>
              <a:buChar char="•"/>
            </a:pPr>
            <a:r>
              <a:rPr lang="en" dirty="0">
                <a:solidFill>
                  <a:srgbClr val="29235C"/>
                </a:solidFill>
                <a:latin typeface="Mallanna"/>
                <a:cs typeface="Mallanna"/>
              </a:rPr>
              <a:t>To resolve this issue, we implemented simple limiters to give upper bounds to </a:t>
            </a:r>
            <a:r>
              <a:rPr lang="el-GR" dirty="0">
                <a:solidFill>
                  <a:srgbClr val="29235C"/>
                </a:solidFill>
                <a:latin typeface="Mallanna"/>
                <a:cs typeface="Mallanna"/>
              </a:rPr>
              <a:t>θ˙</a:t>
            </a:r>
            <a:r>
              <a:rPr lang="en-GB" dirty="0">
                <a:solidFill>
                  <a:srgbClr val="29235C"/>
                </a:solidFill>
                <a:latin typeface="Mallanna"/>
                <a:cs typeface="Mallanna"/>
              </a:rPr>
              <a:t> and </a:t>
            </a:r>
            <a:r>
              <a:rPr lang="el-GR" dirty="0">
                <a:solidFill>
                  <a:srgbClr val="29235C"/>
                </a:solidFill>
                <a:latin typeface="Mallanna"/>
                <a:cs typeface="Mallanna"/>
              </a:rPr>
              <a:t>θ˙˙</a:t>
            </a:r>
            <a:r>
              <a:rPr lang="en" dirty="0">
                <a:solidFill>
                  <a:srgbClr val="29235C"/>
                </a:solidFill>
                <a:latin typeface="Mallanna"/>
                <a:cs typeface="Mallanna"/>
              </a:rPr>
              <a:t>. </a:t>
            </a:r>
            <a:r>
              <a:rPr lang="en-GB" dirty="0">
                <a:solidFill>
                  <a:srgbClr val="29235C"/>
                </a:solidFill>
                <a:latin typeface="Mallanna"/>
                <a:cs typeface="Mallanna"/>
              </a:rPr>
              <a:t>We</a:t>
            </a:r>
            <a:r>
              <a:rPr lang="en" dirty="0">
                <a:solidFill>
                  <a:srgbClr val="29235C"/>
                </a:solidFill>
                <a:latin typeface="Mallanna"/>
                <a:cs typeface="Mallanna"/>
              </a:rPr>
              <a:t> also added low pass filters to our references to further smooth sharp accelerations, as this helped our robot be stable for more complex inputs. </a:t>
            </a:r>
          </a:p>
          <a:p>
            <a:pPr marL="285750" indent="-285750">
              <a:buFont typeface="Arial"/>
              <a:buChar char="•"/>
            </a:pPr>
            <a:endParaRPr lang="en" dirty="0">
              <a:solidFill>
                <a:srgbClr val="29235C"/>
              </a:solidFill>
              <a:latin typeface="Mallanna"/>
              <a:cs typeface="Mallanna"/>
            </a:endParaRPr>
          </a:p>
          <a:p>
            <a:pPr marL="285750" indent="-285750">
              <a:buFont typeface="Arial"/>
              <a:buChar char="•"/>
            </a:pPr>
            <a:r>
              <a:rPr lang="en" dirty="0">
                <a:solidFill>
                  <a:srgbClr val="29235C"/>
                </a:solidFill>
                <a:latin typeface="Mallanna"/>
                <a:cs typeface="Mallanna"/>
              </a:rPr>
              <a:t>We then </a:t>
            </a:r>
            <a:r>
              <a:rPr lang="en" err="1">
                <a:solidFill>
                  <a:srgbClr val="29235C"/>
                </a:solidFill>
                <a:latin typeface="Mallanna"/>
                <a:cs typeface="Mallanna"/>
              </a:rPr>
              <a:t>realised</a:t>
            </a:r>
            <a:r>
              <a:rPr lang="en" dirty="0">
                <a:solidFill>
                  <a:srgbClr val="29235C"/>
                </a:solidFill>
                <a:latin typeface="Mallanna"/>
                <a:cs typeface="Mallanna"/>
              </a:rPr>
              <a:t> the most common cause of control failure was when forward/backwards motion and yaw were happening simultaneously, so we introduced a limit on </a:t>
            </a:r>
            <a:r>
              <a:rPr lang="el-GR" dirty="0">
                <a:solidFill>
                  <a:srgbClr val="29235C"/>
                </a:solidFill>
                <a:latin typeface="Mallanna"/>
                <a:cs typeface="Mallanna"/>
              </a:rPr>
              <a:t>φ˙</a:t>
            </a:r>
            <a:r>
              <a:rPr lang="en" dirty="0">
                <a:solidFill>
                  <a:srgbClr val="29235C"/>
                </a:solidFill>
                <a:latin typeface="Mallanna"/>
                <a:cs typeface="Mallanna"/>
              </a:rPr>
              <a:t> based on the state of </a:t>
            </a:r>
            <a:r>
              <a:rPr lang="el-GR" dirty="0">
                <a:solidFill>
                  <a:srgbClr val="29235C"/>
                </a:solidFill>
                <a:latin typeface="Mallanna"/>
                <a:cs typeface="Mallanna"/>
              </a:rPr>
              <a:t>θ˙</a:t>
            </a:r>
            <a:r>
              <a:rPr lang="en-GB" dirty="0">
                <a:solidFill>
                  <a:srgbClr val="29235C"/>
                </a:solidFill>
                <a:latin typeface="Mallanna"/>
                <a:cs typeface="Mallanna"/>
              </a:rPr>
              <a:t>, as per the illustration</a:t>
            </a:r>
            <a:r>
              <a:rPr lang="en-GB">
                <a:solidFill>
                  <a:srgbClr val="29235C"/>
                </a:solidFill>
                <a:latin typeface="Mallanna"/>
                <a:cs typeface="Mallanna"/>
              </a:rPr>
              <a:t> </a:t>
            </a:r>
            <a:endParaRPr lang="en">
              <a:solidFill>
                <a:srgbClr val="29235C"/>
              </a:solidFill>
              <a:latin typeface="Mallanna"/>
              <a:cs typeface="Mallanna"/>
            </a:endParaRPr>
          </a:p>
        </p:txBody>
      </p:sp>
      <p:pic>
        <p:nvPicPr>
          <p:cNvPr id="9" name="Picture 8">
            <a:extLst>
              <a:ext uri="{FF2B5EF4-FFF2-40B4-BE49-F238E27FC236}">
                <a16:creationId xmlns:a16="http://schemas.microsoft.com/office/drawing/2014/main" id="{CA871725-7992-A26B-40D1-8E3682DABE6A}"/>
              </a:ext>
            </a:extLst>
          </p:cNvPr>
          <p:cNvPicPr>
            <a:picLocks noChangeAspect="1"/>
          </p:cNvPicPr>
          <p:nvPr/>
        </p:nvPicPr>
        <p:blipFill>
          <a:blip r:embed="rId3"/>
          <a:stretch>
            <a:fillRect/>
          </a:stretch>
        </p:blipFill>
        <p:spPr>
          <a:xfrm>
            <a:off x="381257" y="3118212"/>
            <a:ext cx="4605676" cy="1492160"/>
          </a:xfrm>
          <a:prstGeom prst="rect">
            <a:avLst/>
          </a:prstGeom>
        </p:spPr>
      </p:pic>
      <p:pic>
        <p:nvPicPr>
          <p:cNvPr id="12290" name="Picture 2">
            <a:extLst>
              <a:ext uri="{FF2B5EF4-FFF2-40B4-BE49-F238E27FC236}">
                <a16:creationId xmlns:a16="http://schemas.microsoft.com/office/drawing/2014/main" id="{84DC680F-A500-0B71-2C32-6904942A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5390" y="3122370"/>
            <a:ext cx="3136605" cy="1488002"/>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608;p55">
            <a:extLst>
              <a:ext uri="{FF2B5EF4-FFF2-40B4-BE49-F238E27FC236}">
                <a16:creationId xmlns:a16="http://schemas.microsoft.com/office/drawing/2014/main" id="{DD472AB6-FA85-3A59-7811-596CF181FD89}"/>
              </a:ext>
            </a:extLst>
          </p:cNvPr>
          <p:cNvSpPr txBox="1"/>
          <p:nvPr/>
        </p:nvSpPr>
        <p:spPr>
          <a:xfrm>
            <a:off x="1151199" y="4610372"/>
            <a:ext cx="3065791" cy="358826"/>
          </a:xfrm>
          <a:prstGeom prst="rect">
            <a:avLst/>
          </a:prstGeom>
          <a:noFill/>
          <a:ln>
            <a:noFill/>
          </a:ln>
        </p:spPr>
        <p:txBody>
          <a:bodyPr spcFirstLastPara="1" wrap="square" lIns="91425" tIns="91425" rIns="91425" bIns="91425" anchor="ctr" anchorCtr="0">
            <a:noAutofit/>
          </a:bodyPr>
          <a:lstStyle/>
          <a:p>
            <a:r>
              <a:rPr lang="en" sz="1050" dirty="0">
                <a:solidFill>
                  <a:srgbClr val="29235C"/>
                </a:solidFill>
                <a:latin typeface="Mallanna"/>
                <a:cs typeface="Mallanna"/>
                <a:sym typeface="Mallanna"/>
              </a:rPr>
              <a:t>Scheme used to prevent combined mode instability</a:t>
            </a:r>
            <a:endParaRPr lang="en-US" sz="1050" dirty="0"/>
          </a:p>
        </p:txBody>
      </p:sp>
      <p:sp>
        <p:nvSpPr>
          <p:cNvPr id="13" name="Google Shape;608;p55">
            <a:extLst>
              <a:ext uri="{FF2B5EF4-FFF2-40B4-BE49-F238E27FC236}">
                <a16:creationId xmlns:a16="http://schemas.microsoft.com/office/drawing/2014/main" id="{33F959CB-2A9F-2A14-2DD6-A5C55CC6CFEF}"/>
              </a:ext>
            </a:extLst>
          </p:cNvPr>
          <p:cNvSpPr txBox="1"/>
          <p:nvPr/>
        </p:nvSpPr>
        <p:spPr>
          <a:xfrm>
            <a:off x="6068201" y="4610372"/>
            <a:ext cx="1770982" cy="358826"/>
          </a:xfrm>
          <a:prstGeom prst="rect">
            <a:avLst/>
          </a:prstGeom>
          <a:noFill/>
          <a:ln>
            <a:noFill/>
          </a:ln>
        </p:spPr>
        <p:txBody>
          <a:bodyPr spcFirstLastPara="1" wrap="square" lIns="91425" tIns="91425" rIns="91425" bIns="91425" anchor="ctr" anchorCtr="0">
            <a:noAutofit/>
          </a:bodyPr>
          <a:lstStyle/>
          <a:p>
            <a:r>
              <a:rPr lang="en" sz="1050" dirty="0">
                <a:solidFill>
                  <a:srgbClr val="29235C"/>
                </a:solidFill>
                <a:latin typeface="Mallanna"/>
                <a:cs typeface="Mallanna"/>
                <a:sym typeface="Mallanna"/>
              </a:rPr>
              <a:t>SIMULINK Implementation</a:t>
            </a:r>
            <a:endParaRPr lang="en-US" sz="10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cxnSp>
        <p:nvCxnSpPr>
          <p:cNvPr id="6" name="Google Shape;624;p55">
            <a:extLst>
              <a:ext uri="{FF2B5EF4-FFF2-40B4-BE49-F238E27FC236}">
                <a16:creationId xmlns:a16="http://schemas.microsoft.com/office/drawing/2014/main" id="{99375C31-DC32-E419-F0C6-CF8B30996977}"/>
              </a:ext>
            </a:extLst>
          </p:cNvPr>
          <p:cNvCxnSpPr/>
          <p:nvPr/>
        </p:nvCxnSpPr>
        <p:spPr>
          <a:xfrm>
            <a:off x="461471" y="924621"/>
            <a:ext cx="7299600" cy="0"/>
          </a:xfrm>
          <a:prstGeom prst="straightConnector1">
            <a:avLst/>
          </a:prstGeom>
          <a:noFill/>
          <a:ln w="19050" cap="flat" cmpd="sng">
            <a:solidFill>
              <a:schemeClr val="dk2"/>
            </a:solidFill>
            <a:prstDash val="solid"/>
            <a:round/>
            <a:headEnd type="none" w="med" len="med"/>
            <a:tailEnd type="none" w="med" len="med"/>
          </a:ln>
        </p:spPr>
      </p:cxnSp>
      <p:sp>
        <p:nvSpPr>
          <p:cNvPr id="7" name="Google Shape;606;p55">
            <a:extLst>
              <a:ext uri="{FF2B5EF4-FFF2-40B4-BE49-F238E27FC236}">
                <a16:creationId xmlns:a16="http://schemas.microsoft.com/office/drawing/2014/main" id="{A7B50BA3-7278-ED65-64DB-CEA30BFED60C}"/>
              </a:ext>
            </a:extLst>
          </p:cNvPr>
          <p:cNvSpPr txBox="1">
            <a:spLocks/>
          </p:cNvSpPr>
          <p:nvPr/>
        </p:nvSpPr>
        <p:spPr>
          <a:xfrm>
            <a:off x="963744" y="178096"/>
            <a:ext cx="5600062"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a:t>Hardware Implementation</a:t>
            </a:r>
            <a:endParaRPr lang="en-US"/>
          </a:p>
        </p:txBody>
      </p:sp>
      <p:sp>
        <p:nvSpPr>
          <p:cNvPr id="8" name="Google Shape;608;p55">
            <a:extLst>
              <a:ext uri="{FF2B5EF4-FFF2-40B4-BE49-F238E27FC236}">
                <a16:creationId xmlns:a16="http://schemas.microsoft.com/office/drawing/2014/main" id="{865070A0-C81C-FDF0-F7F1-4C49D3E00C51}"/>
              </a:ext>
            </a:extLst>
          </p:cNvPr>
          <p:cNvSpPr txBox="1"/>
          <p:nvPr/>
        </p:nvSpPr>
        <p:spPr>
          <a:xfrm>
            <a:off x="358827" y="957717"/>
            <a:ext cx="8426345" cy="1614033"/>
          </a:xfrm>
          <a:prstGeom prst="rect">
            <a:avLst/>
          </a:prstGeom>
          <a:noFill/>
          <a:ln>
            <a:noFill/>
          </a:ln>
        </p:spPr>
        <p:txBody>
          <a:bodyPr spcFirstLastPara="1" wrap="square" lIns="91425" tIns="91425" rIns="91425" bIns="91425" anchor="ctr" anchorCtr="0">
            <a:noAutofit/>
          </a:bodyPr>
          <a:lstStyle/>
          <a:p>
            <a:pPr marL="285750" indent="-285750">
              <a:buFont typeface="Arial"/>
              <a:buChar char="•"/>
            </a:pPr>
            <a:r>
              <a:rPr lang="en" dirty="0">
                <a:solidFill>
                  <a:srgbClr val="29235C"/>
                </a:solidFill>
                <a:latin typeface="Mallanna"/>
                <a:cs typeface="Mallanna"/>
              </a:rPr>
              <a:t>We also tested both the open loop and closed loop yaw controllers in hardware. As expected, the open loop system could not track signals well due to a lack of feedback. The feedback is neccessary as the model is not absolutely perfect. There are disturbances, and model limitations that mean that feedback is required to accurately track a signal</a:t>
            </a:r>
          </a:p>
          <a:p>
            <a:pPr marL="285750" indent="-285750">
              <a:buFont typeface="Arial"/>
              <a:buChar char="•"/>
            </a:pPr>
            <a:endParaRPr lang="en" dirty="0">
              <a:solidFill>
                <a:srgbClr val="29235C"/>
              </a:solidFill>
              <a:latin typeface="Mallanna"/>
              <a:cs typeface="Mallanna"/>
            </a:endParaRPr>
          </a:p>
          <a:p>
            <a:pPr marL="285750" indent="-285750">
              <a:buFont typeface="Arial"/>
              <a:buChar char="•"/>
            </a:pPr>
            <a:r>
              <a:rPr lang="en" dirty="0">
                <a:solidFill>
                  <a:srgbClr val="29235C"/>
                </a:solidFill>
                <a:latin typeface="Mallanna"/>
                <a:cs typeface="Mallanna"/>
              </a:rPr>
              <a:t>The graph shows the robot's tracking of theta inputs. The reference signal is clearly tracked very well.</a:t>
            </a:r>
          </a:p>
        </p:txBody>
      </p:sp>
      <p:pic>
        <p:nvPicPr>
          <p:cNvPr id="2" name="Picture 1" descr="A graph with a line going up&#10;&#10;Description automatically generated">
            <a:extLst>
              <a:ext uri="{FF2B5EF4-FFF2-40B4-BE49-F238E27FC236}">
                <a16:creationId xmlns:a16="http://schemas.microsoft.com/office/drawing/2014/main" id="{EBDD6AE1-2603-770D-0DED-C950131F3F29}"/>
              </a:ext>
            </a:extLst>
          </p:cNvPr>
          <p:cNvPicPr>
            <a:picLocks noChangeAspect="1"/>
          </p:cNvPicPr>
          <p:nvPr/>
        </p:nvPicPr>
        <p:blipFill>
          <a:blip r:embed="rId3"/>
          <a:stretch>
            <a:fillRect/>
          </a:stretch>
        </p:blipFill>
        <p:spPr>
          <a:xfrm>
            <a:off x="4743452" y="2571750"/>
            <a:ext cx="3959021" cy="2325977"/>
          </a:xfrm>
          <a:prstGeom prst="rect">
            <a:avLst/>
          </a:prstGeom>
        </p:spPr>
      </p:pic>
      <p:sp>
        <p:nvSpPr>
          <p:cNvPr id="3" name="Google Shape;608;p55">
            <a:extLst>
              <a:ext uri="{FF2B5EF4-FFF2-40B4-BE49-F238E27FC236}">
                <a16:creationId xmlns:a16="http://schemas.microsoft.com/office/drawing/2014/main" id="{697E24EE-12EA-F814-0031-48020731F68D}"/>
              </a:ext>
            </a:extLst>
          </p:cNvPr>
          <p:cNvSpPr txBox="1"/>
          <p:nvPr/>
        </p:nvSpPr>
        <p:spPr>
          <a:xfrm>
            <a:off x="358827" y="2995398"/>
            <a:ext cx="4041723" cy="1614033"/>
          </a:xfrm>
          <a:prstGeom prst="rect">
            <a:avLst/>
          </a:prstGeom>
          <a:noFill/>
          <a:ln>
            <a:noFill/>
          </a:ln>
        </p:spPr>
        <p:txBody>
          <a:bodyPr spcFirstLastPara="1" wrap="square" lIns="91425" tIns="91425" rIns="91425" bIns="91425" anchor="ctr" anchorCtr="0">
            <a:noAutofit/>
          </a:bodyPr>
          <a:lstStyle/>
          <a:p>
            <a:pPr marL="285750" indent="-285750">
              <a:buFont typeface="Arial"/>
              <a:buChar char="•"/>
            </a:pPr>
            <a:r>
              <a:rPr lang="en" dirty="0">
                <a:solidFill>
                  <a:srgbClr val="29235C"/>
                </a:solidFill>
                <a:latin typeface="Mallanna"/>
                <a:cs typeface="Mallanna"/>
              </a:rPr>
              <a:t>The limited slope is due to the limit placed on acceleration (the jerk of this graph), as that was causing the robot to fall over</a:t>
            </a:r>
          </a:p>
          <a:p>
            <a:pPr marL="285750" indent="-285750">
              <a:buFont typeface="Arial"/>
              <a:buChar char="•"/>
            </a:pPr>
            <a:endParaRPr lang="en" dirty="0">
              <a:solidFill>
                <a:srgbClr val="29235C"/>
              </a:solidFill>
              <a:latin typeface="Mallanna"/>
              <a:cs typeface="Mallanna"/>
            </a:endParaRPr>
          </a:p>
          <a:p>
            <a:pPr marL="285750" indent="-285750">
              <a:buFont typeface="Arial"/>
              <a:buChar char="•"/>
            </a:pPr>
            <a:r>
              <a:rPr lang="en" dirty="0">
                <a:solidFill>
                  <a:srgbClr val="29235C"/>
                </a:solidFill>
                <a:latin typeface="Mallanna"/>
                <a:cs typeface="Mallanna"/>
              </a:rPr>
              <a:t>It can also been seen in the graph that the tracking is less good in the wobble in the middle, where the robot was also yawing. This is why we introduced the cap on yawing speed when the robot was moving</a:t>
            </a:r>
          </a:p>
        </p:txBody>
      </p:sp>
    </p:spTree>
    <p:extLst>
      <p:ext uri="{BB962C8B-B14F-4D97-AF65-F5344CB8AC3E}">
        <p14:creationId xmlns:p14="http://schemas.microsoft.com/office/powerpoint/2010/main" val="900285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cxnSp>
        <p:nvCxnSpPr>
          <p:cNvPr id="28" name="Google Shape;624;p55">
            <a:extLst>
              <a:ext uri="{FF2B5EF4-FFF2-40B4-BE49-F238E27FC236}">
                <a16:creationId xmlns:a16="http://schemas.microsoft.com/office/drawing/2014/main" id="{358BD28F-5A45-E6FE-1742-F9E5221A9122}"/>
              </a:ext>
            </a:extLst>
          </p:cNvPr>
          <p:cNvCxnSpPr/>
          <p:nvPr/>
        </p:nvCxnSpPr>
        <p:spPr>
          <a:xfrm>
            <a:off x="530582" y="1353206"/>
            <a:ext cx="7299600" cy="0"/>
          </a:xfrm>
          <a:prstGeom prst="straightConnector1">
            <a:avLst/>
          </a:prstGeom>
          <a:noFill/>
          <a:ln w="19050" cap="flat" cmpd="sng">
            <a:solidFill>
              <a:schemeClr val="dk2"/>
            </a:solidFill>
            <a:prstDash val="solid"/>
            <a:round/>
            <a:headEnd type="none" w="med" len="med"/>
            <a:tailEnd type="none" w="med" len="med"/>
          </a:ln>
        </p:spPr>
      </p:cxnSp>
      <p:sp>
        <p:nvSpPr>
          <p:cNvPr id="29" name="Google Shape;606;p55">
            <a:extLst>
              <a:ext uri="{FF2B5EF4-FFF2-40B4-BE49-F238E27FC236}">
                <a16:creationId xmlns:a16="http://schemas.microsoft.com/office/drawing/2014/main" id="{1330920C-85EA-1937-4A51-AA8FE8625453}"/>
              </a:ext>
            </a:extLst>
          </p:cNvPr>
          <p:cNvSpPr txBox="1">
            <a:spLocks/>
          </p:cNvSpPr>
          <p:nvPr/>
        </p:nvSpPr>
        <p:spPr>
          <a:xfrm>
            <a:off x="1032855" y="606681"/>
            <a:ext cx="5600062"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dirty="0"/>
              <a:t>Halfway Line Manouver</a:t>
            </a:r>
            <a:endParaRPr lang="en-US" dirty="0"/>
          </a:p>
        </p:txBody>
      </p:sp>
      <p:sp>
        <p:nvSpPr>
          <p:cNvPr id="30" name="Google Shape;608;p55">
            <a:extLst>
              <a:ext uri="{FF2B5EF4-FFF2-40B4-BE49-F238E27FC236}">
                <a16:creationId xmlns:a16="http://schemas.microsoft.com/office/drawing/2014/main" id="{2ACB32C5-F26D-DDC0-3A2A-352B272B3F4A}"/>
              </a:ext>
            </a:extLst>
          </p:cNvPr>
          <p:cNvSpPr txBox="1"/>
          <p:nvPr/>
        </p:nvSpPr>
        <p:spPr>
          <a:xfrm>
            <a:off x="441150" y="1284075"/>
            <a:ext cx="8426345" cy="1087538"/>
          </a:xfrm>
          <a:prstGeom prst="rect">
            <a:avLst/>
          </a:prstGeom>
          <a:noFill/>
          <a:ln>
            <a:noFill/>
          </a:ln>
        </p:spPr>
        <p:txBody>
          <a:bodyPr spcFirstLastPara="1" wrap="square" lIns="91425" tIns="91425" rIns="91425" bIns="91425" anchor="ctr" anchorCtr="0">
            <a:noAutofit/>
          </a:bodyPr>
          <a:lstStyle/>
          <a:p>
            <a:pPr marL="285750" indent="-285750">
              <a:buChar char="•"/>
            </a:pPr>
            <a:r>
              <a:rPr lang="en-GB" dirty="0">
                <a:solidFill>
                  <a:srgbClr val="29235C"/>
                </a:solidFill>
                <a:latin typeface="Mallanna"/>
                <a:cs typeface="Mallanna"/>
              </a:rPr>
              <a:t>The initial reference tracking of the robot was performed fully autonomously, with the task of performing a 180</a:t>
            </a:r>
            <a:r>
              <a:rPr lang="en" dirty="0">
                <a:solidFill>
                  <a:srgbClr val="29235C"/>
                </a:solidFill>
                <a:latin typeface="Mallanna"/>
                <a:cs typeface="Mallanna"/>
              </a:rPr>
              <a:t>° to and from the halfway line. After some tuning, we finalised our input for </a:t>
            </a:r>
            <a:r>
              <a:rPr lang="el-GR" dirty="0">
                <a:solidFill>
                  <a:srgbClr val="29235C"/>
                </a:solidFill>
                <a:latin typeface="Mallanna"/>
                <a:cs typeface="Mallanna"/>
              </a:rPr>
              <a:t>θ˙</a:t>
            </a:r>
            <a:r>
              <a:rPr lang="en-GB" dirty="0">
                <a:solidFill>
                  <a:srgbClr val="29235C"/>
                </a:solidFill>
                <a:latin typeface="Mallanna"/>
                <a:cs typeface="Mallanna"/>
              </a:rPr>
              <a:t> and </a:t>
            </a:r>
            <a:r>
              <a:rPr lang="el-GR" dirty="0">
                <a:solidFill>
                  <a:srgbClr val="29235C"/>
                </a:solidFill>
                <a:latin typeface="Mallanna"/>
                <a:cs typeface="Mallanna"/>
              </a:rPr>
              <a:t>φ˙</a:t>
            </a:r>
            <a:r>
              <a:rPr lang="en" dirty="0">
                <a:solidFill>
                  <a:srgbClr val="29235C"/>
                </a:solidFill>
                <a:latin typeface="Mallanna"/>
                <a:cs typeface="Mallanna"/>
              </a:rPr>
              <a:t> as shown below, using cubic splines for the smoothing of the former, and</a:t>
            </a:r>
            <a:r>
              <a:rPr lang="en">
                <a:solidFill>
                  <a:srgbClr val="29235C"/>
                </a:solidFill>
                <a:latin typeface="Mallanna"/>
                <a:cs typeface="Mallanna"/>
              </a:rPr>
              <a:t> hold for the yaw signal such that it was a pulse input</a:t>
            </a:r>
            <a:endParaRPr lang="en-US"/>
          </a:p>
        </p:txBody>
      </p:sp>
      <p:pic>
        <p:nvPicPr>
          <p:cNvPr id="8194" name="Picture 2" descr="Image preview">
            <a:extLst>
              <a:ext uri="{FF2B5EF4-FFF2-40B4-BE49-F238E27FC236}">
                <a16:creationId xmlns:a16="http://schemas.microsoft.com/office/drawing/2014/main" id="{45C7EC27-A3D8-D329-36AE-B8D86F2D1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364" y="2180159"/>
            <a:ext cx="3084547" cy="242275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preview">
            <a:extLst>
              <a:ext uri="{FF2B5EF4-FFF2-40B4-BE49-F238E27FC236}">
                <a16:creationId xmlns:a16="http://schemas.microsoft.com/office/drawing/2014/main" id="{E828C007-A5BF-E9F2-6987-8F0ED4A96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07" y="2180159"/>
            <a:ext cx="3129792" cy="2422756"/>
          </a:xfrm>
          <a:prstGeom prst="rect">
            <a:avLst/>
          </a:prstGeom>
          <a:noFill/>
          <a:extLst>
            <a:ext uri="{909E8E84-426E-40DD-AFC4-6F175D3DCCD1}">
              <a14:hiddenFill xmlns:a14="http://schemas.microsoft.com/office/drawing/2010/main">
                <a:solidFill>
                  <a:srgbClr val="FFFFFF"/>
                </a:solidFill>
              </a14:hiddenFill>
            </a:ext>
          </a:extLst>
        </p:spPr>
      </p:pic>
      <p:sp>
        <p:nvSpPr>
          <p:cNvPr id="31" name="Google Shape;608;p55">
            <a:extLst>
              <a:ext uri="{FF2B5EF4-FFF2-40B4-BE49-F238E27FC236}">
                <a16:creationId xmlns:a16="http://schemas.microsoft.com/office/drawing/2014/main" id="{1C167C25-A1FD-2D5D-7BEA-E7D8AE76E6BD}"/>
              </a:ext>
            </a:extLst>
          </p:cNvPr>
          <p:cNvSpPr txBox="1"/>
          <p:nvPr/>
        </p:nvSpPr>
        <p:spPr>
          <a:xfrm>
            <a:off x="1822085" y="4602915"/>
            <a:ext cx="1459103" cy="358826"/>
          </a:xfrm>
          <a:prstGeom prst="rect">
            <a:avLst/>
          </a:prstGeom>
          <a:noFill/>
          <a:ln>
            <a:noFill/>
          </a:ln>
        </p:spPr>
        <p:txBody>
          <a:bodyPr spcFirstLastPara="1" wrap="square" lIns="91425" tIns="91425" rIns="91425" bIns="91425" anchor="ctr" anchorCtr="0">
            <a:noAutofit/>
          </a:bodyPr>
          <a:lstStyle/>
          <a:p>
            <a:r>
              <a:rPr lang="en" sz="1050" dirty="0">
                <a:solidFill>
                  <a:srgbClr val="29235C"/>
                </a:solidFill>
                <a:latin typeface="Mallanna"/>
                <a:cs typeface="Mallanna"/>
                <a:sym typeface="Mallanna"/>
              </a:rPr>
              <a:t>Theta reference signal</a:t>
            </a:r>
            <a:endParaRPr lang="en-US" sz="1050" dirty="0"/>
          </a:p>
        </p:txBody>
      </p:sp>
      <p:sp>
        <p:nvSpPr>
          <p:cNvPr id="32" name="Google Shape;608;p55">
            <a:extLst>
              <a:ext uri="{FF2B5EF4-FFF2-40B4-BE49-F238E27FC236}">
                <a16:creationId xmlns:a16="http://schemas.microsoft.com/office/drawing/2014/main" id="{2FF05F35-FF33-9F06-E06B-A09796FDA724}"/>
              </a:ext>
            </a:extLst>
          </p:cNvPr>
          <p:cNvSpPr txBox="1"/>
          <p:nvPr/>
        </p:nvSpPr>
        <p:spPr>
          <a:xfrm>
            <a:off x="5545697" y="4602915"/>
            <a:ext cx="1344212" cy="358826"/>
          </a:xfrm>
          <a:prstGeom prst="rect">
            <a:avLst/>
          </a:prstGeom>
          <a:noFill/>
          <a:ln>
            <a:noFill/>
          </a:ln>
        </p:spPr>
        <p:txBody>
          <a:bodyPr spcFirstLastPara="1" wrap="square" lIns="91425" tIns="91425" rIns="91425" bIns="91425" anchor="ctr" anchorCtr="0">
            <a:noAutofit/>
          </a:bodyPr>
          <a:lstStyle/>
          <a:p>
            <a:r>
              <a:rPr lang="en" sz="1050" dirty="0">
                <a:solidFill>
                  <a:srgbClr val="29235C"/>
                </a:solidFill>
                <a:latin typeface="Mallanna"/>
                <a:cs typeface="Mallanna"/>
                <a:sym typeface="Mallanna"/>
              </a:rPr>
              <a:t>Yaw reference signal</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txBox="1">
            <a:spLocks noGrp="1"/>
          </p:cNvSpPr>
          <p:nvPr>
            <p:ph type="title"/>
          </p:nvPr>
        </p:nvSpPr>
        <p:spPr>
          <a:xfrm>
            <a:off x="715100" y="2237150"/>
            <a:ext cx="4061700" cy="10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Mathematical Framework</a:t>
            </a:r>
            <a:endParaRPr dirty="0"/>
          </a:p>
        </p:txBody>
      </p:sp>
      <p:sp>
        <p:nvSpPr>
          <p:cNvPr id="340" name="Google Shape;340;p39"/>
          <p:cNvSpPr txBox="1">
            <a:spLocks noGrp="1"/>
          </p:cNvSpPr>
          <p:nvPr>
            <p:ph type="title" idx="2"/>
          </p:nvPr>
        </p:nvSpPr>
        <p:spPr>
          <a:xfrm>
            <a:off x="715100" y="1458875"/>
            <a:ext cx="1498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41" name="Google Shape;341;p39"/>
          <p:cNvSpPr txBox="1">
            <a:spLocks noGrp="1"/>
          </p:cNvSpPr>
          <p:nvPr>
            <p:ph type="subTitle" idx="1"/>
          </p:nvPr>
        </p:nvSpPr>
        <p:spPr>
          <a:xfrm>
            <a:off x="715100" y="3322250"/>
            <a:ext cx="4061700" cy="3195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dirty="0"/>
              <a:t>Q1-7</a:t>
            </a:r>
            <a:endParaRPr lang="en-US" dirty="0"/>
          </a:p>
        </p:txBody>
      </p:sp>
      <p:cxnSp>
        <p:nvCxnSpPr>
          <p:cNvPr id="342" name="Google Shape;342;p39"/>
          <p:cNvCxnSpPr/>
          <p:nvPr/>
        </p:nvCxnSpPr>
        <p:spPr>
          <a:xfrm>
            <a:off x="715100" y="1292921"/>
            <a:ext cx="5083800" cy="0"/>
          </a:xfrm>
          <a:prstGeom prst="straightConnector1">
            <a:avLst/>
          </a:prstGeom>
          <a:noFill/>
          <a:ln w="19050" cap="flat" cmpd="sng">
            <a:solidFill>
              <a:schemeClr val="dk2"/>
            </a:solidFill>
            <a:prstDash val="solid"/>
            <a:round/>
            <a:headEnd type="none" w="med" len="med"/>
            <a:tailEnd type="none" w="med" len="med"/>
          </a:ln>
        </p:spPr>
      </p:cxnSp>
      <p:cxnSp>
        <p:nvCxnSpPr>
          <p:cNvPr id="343" name="Google Shape;343;p39"/>
          <p:cNvCxnSpPr/>
          <p:nvPr/>
        </p:nvCxnSpPr>
        <p:spPr>
          <a:xfrm>
            <a:off x="760700" y="3850563"/>
            <a:ext cx="5041200" cy="0"/>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042224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cxnSp>
        <p:nvCxnSpPr>
          <p:cNvPr id="20" name="Google Shape;624;p55">
            <a:extLst>
              <a:ext uri="{FF2B5EF4-FFF2-40B4-BE49-F238E27FC236}">
                <a16:creationId xmlns:a16="http://schemas.microsoft.com/office/drawing/2014/main" id="{C64D9D27-7D15-7E9F-BAC1-7041B7B2EC89}"/>
              </a:ext>
            </a:extLst>
          </p:cNvPr>
          <p:cNvCxnSpPr/>
          <p:nvPr/>
        </p:nvCxnSpPr>
        <p:spPr>
          <a:xfrm>
            <a:off x="530582" y="1353206"/>
            <a:ext cx="7299600" cy="0"/>
          </a:xfrm>
          <a:prstGeom prst="straightConnector1">
            <a:avLst/>
          </a:prstGeom>
          <a:noFill/>
          <a:ln w="19050" cap="flat" cmpd="sng">
            <a:solidFill>
              <a:schemeClr val="dk2"/>
            </a:solidFill>
            <a:prstDash val="solid"/>
            <a:round/>
            <a:headEnd type="none" w="med" len="med"/>
            <a:tailEnd type="none" w="med" len="med"/>
          </a:ln>
        </p:spPr>
      </p:cxnSp>
      <p:sp>
        <p:nvSpPr>
          <p:cNvPr id="21" name="Google Shape;606;p55">
            <a:extLst>
              <a:ext uri="{FF2B5EF4-FFF2-40B4-BE49-F238E27FC236}">
                <a16:creationId xmlns:a16="http://schemas.microsoft.com/office/drawing/2014/main" id="{B753BB2D-0442-B16F-7CE6-71172A0B5687}"/>
              </a:ext>
            </a:extLst>
          </p:cNvPr>
          <p:cNvSpPr txBox="1">
            <a:spLocks/>
          </p:cNvSpPr>
          <p:nvPr/>
        </p:nvSpPr>
        <p:spPr>
          <a:xfrm>
            <a:off x="530583" y="622630"/>
            <a:ext cx="7299599"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dirty="0"/>
              <a:t>Gamepad + Kicker Implementation</a:t>
            </a:r>
            <a:endParaRPr lang="en-US" dirty="0"/>
          </a:p>
        </p:txBody>
      </p:sp>
      <p:sp>
        <p:nvSpPr>
          <p:cNvPr id="22" name="Google Shape;608;p55">
            <a:extLst>
              <a:ext uri="{FF2B5EF4-FFF2-40B4-BE49-F238E27FC236}">
                <a16:creationId xmlns:a16="http://schemas.microsoft.com/office/drawing/2014/main" id="{E0EF128C-C7E3-E952-DDDD-2CB2ED785365}"/>
              </a:ext>
            </a:extLst>
          </p:cNvPr>
          <p:cNvSpPr txBox="1"/>
          <p:nvPr/>
        </p:nvSpPr>
        <p:spPr>
          <a:xfrm>
            <a:off x="450368" y="1353208"/>
            <a:ext cx="8426345" cy="1980100"/>
          </a:xfrm>
          <a:prstGeom prst="rect">
            <a:avLst/>
          </a:prstGeom>
          <a:noFill/>
          <a:ln>
            <a:noFill/>
          </a:ln>
        </p:spPr>
        <p:txBody>
          <a:bodyPr spcFirstLastPara="1" wrap="square" lIns="91425" tIns="91425" rIns="91425" bIns="91425" anchor="ctr" anchorCtr="0">
            <a:noAutofit/>
          </a:bodyPr>
          <a:lstStyle/>
          <a:p>
            <a:pPr marL="285750" indent="-285750">
              <a:buChar char="•"/>
            </a:pPr>
            <a:r>
              <a:rPr lang="en-GB" dirty="0">
                <a:solidFill>
                  <a:srgbClr val="29235C"/>
                </a:solidFill>
                <a:latin typeface="Mallanna"/>
                <a:cs typeface="Mallanna"/>
              </a:rPr>
              <a:t>We introduced a secondary SIMULINK script to run the gamepad, and wirelessly connect it to the robot, so it could provide the reference values </a:t>
            </a:r>
            <a:r>
              <a:rPr lang="el-GR" dirty="0">
                <a:solidFill>
                  <a:srgbClr val="29235C"/>
                </a:solidFill>
                <a:latin typeface="Mallanna"/>
                <a:cs typeface="Mallanna"/>
              </a:rPr>
              <a:t>θ˙</a:t>
            </a:r>
            <a:r>
              <a:rPr lang="en-GB" dirty="0">
                <a:solidFill>
                  <a:srgbClr val="29235C"/>
                </a:solidFill>
                <a:latin typeface="Mallanna"/>
                <a:cs typeface="Mallanna"/>
              </a:rPr>
              <a:t> and </a:t>
            </a:r>
            <a:r>
              <a:rPr lang="el-GR" dirty="0">
                <a:solidFill>
                  <a:srgbClr val="29235C"/>
                </a:solidFill>
                <a:latin typeface="Mallanna"/>
                <a:cs typeface="Mallanna"/>
              </a:rPr>
              <a:t>φ˙</a:t>
            </a:r>
            <a:r>
              <a:rPr lang="en" dirty="0">
                <a:solidFill>
                  <a:srgbClr val="29235C"/>
                </a:solidFill>
                <a:latin typeface="Mallanna"/>
                <a:cs typeface="Mallanna"/>
              </a:rPr>
              <a:t> for the robot to track. This involved the addition of two new gains, which we tuned to obtain a reasonable response to our inputs.</a:t>
            </a:r>
          </a:p>
          <a:p>
            <a:pPr marL="285750" indent="-285750">
              <a:buChar char="•"/>
            </a:pPr>
            <a:endParaRPr lang="en" dirty="0">
              <a:solidFill>
                <a:srgbClr val="29235C"/>
              </a:solidFill>
              <a:latin typeface="Mallanna"/>
              <a:cs typeface="Mallanna"/>
            </a:endParaRPr>
          </a:p>
          <a:p>
            <a:pPr marL="285750" indent="-285750">
              <a:buChar char="•"/>
            </a:pPr>
            <a:r>
              <a:rPr lang="en" dirty="0">
                <a:solidFill>
                  <a:srgbClr val="29235C"/>
                </a:solidFill>
                <a:latin typeface="Mallanna"/>
                <a:cs typeface="Mallanna"/>
              </a:rPr>
              <a:t>Since the purpose of the robot was to play football, we introcuced a third motor mechanically connected to a kicker blade. We tuned the kicker gains so the blade would swing very quickly on the upwards stroke (for improved shot power), but then returned to its rest position slowly (for improved stability)</a:t>
            </a:r>
          </a:p>
          <a:p>
            <a:pPr marL="285750" indent="-285750">
              <a:buChar char="•"/>
            </a:pPr>
            <a:endParaRPr lang="en" dirty="0">
              <a:solidFill>
                <a:srgbClr val="29235C"/>
              </a:solidFill>
              <a:latin typeface="Mallanna"/>
              <a:cs typeface="Mallanna"/>
            </a:endParaRPr>
          </a:p>
        </p:txBody>
      </p:sp>
      <p:pic>
        <p:nvPicPr>
          <p:cNvPr id="9218" name="Picture 2">
            <a:extLst>
              <a:ext uri="{FF2B5EF4-FFF2-40B4-BE49-F238E27FC236}">
                <a16:creationId xmlns:a16="http://schemas.microsoft.com/office/drawing/2014/main" id="{5963F702-3073-40EF-92F8-62A6B2C8C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778" y="3333308"/>
            <a:ext cx="4991986" cy="85626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preview">
            <a:extLst>
              <a:ext uri="{FF2B5EF4-FFF2-40B4-BE49-F238E27FC236}">
                <a16:creationId xmlns:a16="http://schemas.microsoft.com/office/drawing/2014/main" id="{E4033A84-C296-C80E-1F04-6D854C5FE8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6521" y="3216897"/>
            <a:ext cx="3279701" cy="1654363"/>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608;p55">
            <a:extLst>
              <a:ext uri="{FF2B5EF4-FFF2-40B4-BE49-F238E27FC236}">
                <a16:creationId xmlns:a16="http://schemas.microsoft.com/office/drawing/2014/main" id="{822A9E33-3A03-9914-468D-73919616411E}"/>
              </a:ext>
            </a:extLst>
          </p:cNvPr>
          <p:cNvSpPr txBox="1"/>
          <p:nvPr/>
        </p:nvSpPr>
        <p:spPr>
          <a:xfrm>
            <a:off x="1260875" y="4341457"/>
            <a:ext cx="3065791" cy="358826"/>
          </a:xfrm>
          <a:prstGeom prst="rect">
            <a:avLst/>
          </a:prstGeom>
          <a:noFill/>
          <a:ln>
            <a:noFill/>
          </a:ln>
        </p:spPr>
        <p:txBody>
          <a:bodyPr spcFirstLastPara="1" wrap="square" lIns="91425" tIns="91425" rIns="91425" bIns="91425" anchor="ctr" anchorCtr="0">
            <a:noAutofit/>
          </a:bodyPr>
          <a:lstStyle/>
          <a:p>
            <a:r>
              <a:rPr lang="en" sz="1050" dirty="0">
                <a:solidFill>
                  <a:srgbClr val="29235C"/>
                </a:solidFill>
                <a:latin typeface="Mallanna"/>
                <a:cs typeface="Mallanna"/>
                <a:sym typeface="Mallanna"/>
              </a:rPr>
              <a:t>Scheme used to provide voltage to the kicker motor</a:t>
            </a:r>
            <a:endParaRPr lang="en-US" sz="10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txBox="1">
            <a:spLocks noGrp="1"/>
          </p:cNvSpPr>
          <p:nvPr>
            <p:ph type="title"/>
          </p:nvPr>
        </p:nvSpPr>
        <p:spPr>
          <a:xfrm>
            <a:off x="751969" y="2292455"/>
            <a:ext cx="5260006" cy="1029795"/>
          </a:xfrm>
          <a:prstGeom prst="rect">
            <a:avLst/>
          </a:prstGeom>
        </p:spPr>
        <p:txBody>
          <a:bodyPr spcFirstLastPara="1" wrap="square" lIns="91425" tIns="91425" rIns="91425" bIns="91425" anchor="ctr" anchorCtr="0">
            <a:noAutofit/>
          </a:bodyPr>
          <a:lstStyle/>
          <a:p>
            <a:r>
              <a:rPr lang="en-GB"/>
              <a:t>Pole Placement and Final Touches</a:t>
            </a:r>
            <a:endParaRPr/>
          </a:p>
        </p:txBody>
      </p:sp>
      <p:sp>
        <p:nvSpPr>
          <p:cNvPr id="340" name="Google Shape;340;p39"/>
          <p:cNvSpPr txBox="1">
            <a:spLocks noGrp="1"/>
          </p:cNvSpPr>
          <p:nvPr>
            <p:ph type="title" idx="2"/>
          </p:nvPr>
        </p:nvSpPr>
        <p:spPr>
          <a:xfrm>
            <a:off x="715100" y="1458875"/>
            <a:ext cx="1498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41" name="Google Shape;341;p39"/>
          <p:cNvSpPr txBox="1">
            <a:spLocks noGrp="1"/>
          </p:cNvSpPr>
          <p:nvPr>
            <p:ph type="subTitle" idx="1"/>
          </p:nvPr>
        </p:nvSpPr>
        <p:spPr>
          <a:xfrm>
            <a:off x="715100" y="3322250"/>
            <a:ext cx="4061700" cy="3195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dirty="0"/>
              <a:t>Q25-28</a:t>
            </a:r>
            <a:endParaRPr lang="en-US" dirty="0"/>
          </a:p>
        </p:txBody>
      </p:sp>
      <p:cxnSp>
        <p:nvCxnSpPr>
          <p:cNvPr id="342" name="Google Shape;342;p39"/>
          <p:cNvCxnSpPr/>
          <p:nvPr/>
        </p:nvCxnSpPr>
        <p:spPr>
          <a:xfrm>
            <a:off x="715100" y="1292921"/>
            <a:ext cx="5083800" cy="0"/>
          </a:xfrm>
          <a:prstGeom prst="straightConnector1">
            <a:avLst/>
          </a:prstGeom>
          <a:noFill/>
          <a:ln w="19050" cap="flat" cmpd="sng">
            <a:solidFill>
              <a:schemeClr val="dk2"/>
            </a:solidFill>
            <a:prstDash val="solid"/>
            <a:round/>
            <a:headEnd type="none" w="med" len="med"/>
            <a:tailEnd type="none" w="med" len="med"/>
          </a:ln>
        </p:spPr>
      </p:cxnSp>
      <p:cxnSp>
        <p:nvCxnSpPr>
          <p:cNvPr id="343" name="Google Shape;343;p39"/>
          <p:cNvCxnSpPr/>
          <p:nvPr/>
        </p:nvCxnSpPr>
        <p:spPr>
          <a:xfrm>
            <a:off x="760700" y="3850563"/>
            <a:ext cx="5041200" cy="0"/>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4115858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cxnSp>
        <p:nvCxnSpPr>
          <p:cNvPr id="10" name="Google Shape;624;p55">
            <a:extLst>
              <a:ext uri="{FF2B5EF4-FFF2-40B4-BE49-F238E27FC236}">
                <a16:creationId xmlns:a16="http://schemas.microsoft.com/office/drawing/2014/main" id="{C8F24F5F-A1DA-CE87-D113-89B8B9C2AC38}"/>
              </a:ext>
            </a:extLst>
          </p:cNvPr>
          <p:cNvCxnSpPr/>
          <p:nvPr/>
        </p:nvCxnSpPr>
        <p:spPr>
          <a:xfrm>
            <a:off x="530582" y="1353206"/>
            <a:ext cx="7299600" cy="0"/>
          </a:xfrm>
          <a:prstGeom prst="straightConnector1">
            <a:avLst/>
          </a:prstGeom>
          <a:noFill/>
          <a:ln w="19050" cap="flat" cmpd="sng">
            <a:solidFill>
              <a:schemeClr val="dk2"/>
            </a:solidFill>
            <a:prstDash val="solid"/>
            <a:round/>
            <a:headEnd type="none" w="med" len="med"/>
            <a:tailEnd type="none" w="med" len="med"/>
          </a:ln>
        </p:spPr>
      </p:cxnSp>
      <p:sp>
        <p:nvSpPr>
          <p:cNvPr id="13" name="Google Shape;606;p55">
            <a:extLst>
              <a:ext uri="{FF2B5EF4-FFF2-40B4-BE49-F238E27FC236}">
                <a16:creationId xmlns:a16="http://schemas.microsoft.com/office/drawing/2014/main" id="{98C44DE0-2CA8-3302-EF55-A61B738438ED}"/>
              </a:ext>
            </a:extLst>
          </p:cNvPr>
          <p:cNvSpPr txBox="1">
            <a:spLocks/>
          </p:cNvSpPr>
          <p:nvPr/>
        </p:nvSpPr>
        <p:spPr>
          <a:xfrm>
            <a:off x="872400" y="597425"/>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dirty="0"/>
              <a:t>Pole Placement Method</a:t>
            </a:r>
            <a:endParaRPr lang="en-US" dirty="0"/>
          </a:p>
        </p:txBody>
      </p:sp>
      <p:sp>
        <p:nvSpPr>
          <p:cNvPr id="14" name="Google Shape;608;p55">
            <a:extLst>
              <a:ext uri="{FF2B5EF4-FFF2-40B4-BE49-F238E27FC236}">
                <a16:creationId xmlns:a16="http://schemas.microsoft.com/office/drawing/2014/main" id="{587FE443-53FE-5450-1B03-F38CAECC8079}"/>
              </a:ext>
            </a:extLst>
          </p:cNvPr>
          <p:cNvSpPr txBox="1"/>
          <p:nvPr/>
        </p:nvSpPr>
        <p:spPr>
          <a:xfrm>
            <a:off x="437291" y="1300110"/>
            <a:ext cx="7046721" cy="2631970"/>
          </a:xfrm>
          <a:prstGeom prst="rect">
            <a:avLst/>
          </a:prstGeom>
          <a:noFill/>
          <a:ln>
            <a:noFill/>
          </a:ln>
        </p:spPr>
        <p:txBody>
          <a:bodyPr spcFirstLastPara="1" wrap="square" lIns="91425" tIns="91425" rIns="91425" bIns="91425" anchor="ctr" anchorCtr="0">
            <a:noAutofit/>
          </a:bodyPr>
          <a:lstStyle/>
          <a:p>
            <a:pPr marL="285750" indent="-285750">
              <a:buChar char="•"/>
            </a:pPr>
            <a:r>
              <a:rPr lang="en" dirty="0">
                <a:solidFill>
                  <a:srgbClr val="29235C"/>
                </a:solidFill>
                <a:latin typeface="Mallanna"/>
                <a:cs typeface="Mallanna"/>
              </a:rPr>
              <a:t>As an alternative method to the use of a root locus diagram to identify the controller gains, we adopted a  direct pole placement strategy, which involved:</a:t>
            </a:r>
          </a:p>
          <a:p>
            <a:pPr marL="285750" indent="-285750">
              <a:buChar char="•"/>
            </a:pPr>
            <a:endParaRPr lang="en" dirty="0">
              <a:solidFill>
                <a:srgbClr val="29235C"/>
              </a:solidFill>
              <a:latin typeface="Mallanna"/>
              <a:cs typeface="Mallanna"/>
            </a:endParaRPr>
          </a:p>
          <a:p>
            <a:pPr marL="342900" indent="-342900">
              <a:buFont typeface="+mj-lt"/>
              <a:buAutoNum type="arabicPeriod"/>
            </a:pPr>
            <a:r>
              <a:rPr lang="en-GB" dirty="0">
                <a:solidFill>
                  <a:srgbClr val="29235C"/>
                </a:solidFill>
                <a:latin typeface="Mallanna"/>
                <a:cs typeface="Mallanna"/>
              </a:rPr>
              <a:t>Computing the target characteristic polynomial (whose roots are p1, . . . , p5).</a:t>
            </a:r>
            <a:br>
              <a:rPr lang="en-GB" dirty="0">
                <a:solidFill>
                  <a:srgbClr val="29235C"/>
                </a:solidFill>
                <a:latin typeface="Mallanna"/>
                <a:cs typeface="Mallanna"/>
              </a:rPr>
            </a:br>
            <a:r>
              <a:rPr lang="en-GB" dirty="0">
                <a:solidFill>
                  <a:srgbClr val="29235C"/>
                </a:solidFill>
                <a:latin typeface="Mallanna"/>
                <a:cs typeface="Mallanna"/>
              </a:rPr>
              <a:t>This is given by </a:t>
            </a:r>
            <a:r>
              <a:rPr lang="en-GB" dirty="0" err="1">
                <a:solidFill>
                  <a:srgbClr val="29235C"/>
                </a:solidFill>
                <a:latin typeface="Mallanna"/>
                <a:cs typeface="Mallanna"/>
              </a:rPr>
              <a:t>Π</a:t>
            </a:r>
            <a:r>
              <a:rPr lang="en-GB" baseline="-25000" dirty="0" err="1">
                <a:solidFill>
                  <a:srgbClr val="29235C"/>
                </a:solidFill>
                <a:latin typeface="Mallanna"/>
                <a:cs typeface="Mallanna"/>
              </a:rPr>
              <a:t>i</a:t>
            </a:r>
            <a:r>
              <a:rPr lang="en-GB" baseline="-25000" dirty="0">
                <a:solidFill>
                  <a:srgbClr val="29235C"/>
                </a:solidFill>
                <a:latin typeface="Mallanna"/>
                <a:cs typeface="Mallanna"/>
              </a:rPr>
              <a:t>=1</a:t>
            </a:r>
            <a:r>
              <a:rPr lang="en-GB" baseline="30000" dirty="0">
                <a:solidFill>
                  <a:srgbClr val="29235C"/>
                </a:solidFill>
                <a:latin typeface="Mallanna"/>
                <a:cs typeface="Mallanna"/>
              </a:rPr>
              <a:t>5 </a:t>
            </a:r>
            <a:r>
              <a:rPr lang="en-GB" dirty="0">
                <a:solidFill>
                  <a:srgbClr val="29235C"/>
                </a:solidFill>
                <a:latin typeface="Mallanna"/>
                <a:cs typeface="Mallanna"/>
              </a:rPr>
              <a:t>(s − p</a:t>
            </a:r>
            <a:r>
              <a:rPr lang="en-GB" baseline="-25000" dirty="0">
                <a:solidFill>
                  <a:srgbClr val="29235C"/>
                </a:solidFill>
                <a:latin typeface="Mallanna"/>
                <a:cs typeface="Mallanna"/>
              </a:rPr>
              <a:t>i</a:t>
            </a:r>
            <a:r>
              <a:rPr lang="en-GB" dirty="0">
                <a:solidFill>
                  <a:srgbClr val="29235C"/>
                </a:solidFill>
                <a:latin typeface="Mallanna"/>
                <a:cs typeface="Mallanna"/>
              </a:rPr>
              <a:t>).</a:t>
            </a:r>
          </a:p>
          <a:p>
            <a:pPr marL="342900" indent="-342900">
              <a:buFont typeface="+mj-lt"/>
              <a:buAutoNum type="arabicPeriod"/>
            </a:pPr>
            <a:r>
              <a:rPr lang="en-GB" dirty="0">
                <a:solidFill>
                  <a:srgbClr val="29235C"/>
                </a:solidFill>
                <a:latin typeface="Mallanna"/>
                <a:cs typeface="Mallanna"/>
              </a:rPr>
              <a:t>Computing the characteristic polynomial associated with the augmented system matrices Anew and </a:t>
            </a:r>
            <a:r>
              <a:rPr lang="en-GB" dirty="0" err="1">
                <a:solidFill>
                  <a:srgbClr val="29235C"/>
                </a:solidFill>
                <a:latin typeface="Mallanna"/>
                <a:cs typeface="Mallanna"/>
              </a:rPr>
              <a:t>Bnew</a:t>
            </a:r>
            <a:endParaRPr lang="en-GB" dirty="0">
              <a:solidFill>
                <a:srgbClr val="29235C"/>
              </a:solidFill>
              <a:latin typeface="Mallanna"/>
              <a:cs typeface="Mallanna"/>
            </a:endParaRPr>
          </a:p>
          <a:p>
            <a:pPr marL="342900" indent="-342900">
              <a:buFont typeface="+mj-lt"/>
              <a:buAutoNum type="arabicPeriod"/>
            </a:pPr>
            <a:r>
              <a:rPr lang="en-GB" dirty="0">
                <a:solidFill>
                  <a:srgbClr val="29235C"/>
                </a:solidFill>
                <a:latin typeface="Mallanna"/>
                <a:cs typeface="Mallanna"/>
              </a:rPr>
              <a:t>Equating coefficients between the two polynomials</a:t>
            </a:r>
          </a:p>
          <a:p>
            <a:pPr marL="342900" indent="-342900">
              <a:buFont typeface="+mj-lt"/>
              <a:buAutoNum type="arabicPeriod"/>
            </a:pPr>
            <a:endParaRPr lang="en-GB" dirty="0">
              <a:solidFill>
                <a:srgbClr val="29235C"/>
              </a:solidFill>
              <a:latin typeface="Mallanna"/>
              <a:cs typeface="Mallanna"/>
            </a:endParaRPr>
          </a:p>
          <a:p>
            <a:pPr marL="285750" indent="-285750">
              <a:buFont typeface="Arial" panose="020B0604020202020204" pitchFamily="34" charset="0"/>
              <a:buChar char="•"/>
            </a:pPr>
            <a:r>
              <a:rPr lang="en-GB" dirty="0">
                <a:solidFill>
                  <a:srgbClr val="29235C"/>
                </a:solidFill>
                <a:latin typeface="Mallanna"/>
                <a:cs typeface="Mallanna"/>
              </a:rPr>
              <a:t>This is however performed under the hood by the MATLAB function place(</a:t>
            </a:r>
            <a:r>
              <a:rPr lang="en-GB" dirty="0" err="1">
                <a:solidFill>
                  <a:srgbClr val="29235C"/>
                </a:solidFill>
                <a:latin typeface="Mallanna"/>
                <a:cs typeface="Mallanna"/>
              </a:rPr>
              <a:t>Anew,Bnew,P</a:t>
            </a:r>
            <a:r>
              <a:rPr lang="en-GB" dirty="0">
                <a:solidFill>
                  <a:srgbClr val="29235C"/>
                </a:solidFill>
                <a:latin typeface="Mallanna"/>
                <a:cs typeface="Mallanna"/>
              </a:rPr>
              <a:t>), where the user has to provide the vector of poles P</a:t>
            </a:r>
          </a:p>
        </p:txBody>
      </p:sp>
      <p:pic>
        <p:nvPicPr>
          <p:cNvPr id="16" name="Picture 15">
            <a:extLst>
              <a:ext uri="{FF2B5EF4-FFF2-40B4-BE49-F238E27FC236}">
                <a16:creationId xmlns:a16="http://schemas.microsoft.com/office/drawing/2014/main" id="{5A19DFE8-93A7-FEE1-45BB-DB3E97F944BE}"/>
              </a:ext>
            </a:extLst>
          </p:cNvPr>
          <p:cNvPicPr>
            <a:picLocks noChangeAspect="1"/>
          </p:cNvPicPr>
          <p:nvPr/>
        </p:nvPicPr>
        <p:blipFill>
          <a:blip r:embed="rId3"/>
          <a:stretch>
            <a:fillRect/>
          </a:stretch>
        </p:blipFill>
        <p:spPr>
          <a:xfrm>
            <a:off x="2090244" y="3932080"/>
            <a:ext cx="3515729" cy="1116104"/>
          </a:xfrm>
          <a:prstGeom prst="rect">
            <a:avLst/>
          </a:prstGeom>
        </p:spPr>
      </p:pic>
      <p:pic>
        <p:nvPicPr>
          <p:cNvPr id="18" name="Picture 17">
            <a:extLst>
              <a:ext uri="{FF2B5EF4-FFF2-40B4-BE49-F238E27FC236}">
                <a16:creationId xmlns:a16="http://schemas.microsoft.com/office/drawing/2014/main" id="{B72B1A2A-48B2-1E3B-2B5C-AA5D0D3BED03}"/>
              </a:ext>
            </a:extLst>
          </p:cNvPr>
          <p:cNvPicPr>
            <a:picLocks noChangeAspect="1"/>
          </p:cNvPicPr>
          <p:nvPr/>
        </p:nvPicPr>
        <p:blipFill>
          <a:blip r:embed="rId4"/>
          <a:stretch>
            <a:fillRect/>
          </a:stretch>
        </p:blipFill>
        <p:spPr>
          <a:xfrm>
            <a:off x="5910024" y="3932082"/>
            <a:ext cx="772252" cy="111610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6" name="Google Shape;624;p55">
            <a:extLst>
              <a:ext uri="{FF2B5EF4-FFF2-40B4-BE49-F238E27FC236}">
                <a16:creationId xmlns:a16="http://schemas.microsoft.com/office/drawing/2014/main" id="{5C7E11CF-E45B-161E-72A7-E771AAB5946E}"/>
              </a:ext>
            </a:extLst>
          </p:cNvPr>
          <p:cNvCxnSpPr/>
          <p:nvPr/>
        </p:nvCxnSpPr>
        <p:spPr>
          <a:xfrm>
            <a:off x="530582" y="1353206"/>
            <a:ext cx="7299600" cy="0"/>
          </a:xfrm>
          <a:prstGeom prst="straightConnector1">
            <a:avLst/>
          </a:prstGeom>
          <a:noFill/>
          <a:ln w="19050" cap="flat" cmpd="sng">
            <a:solidFill>
              <a:schemeClr val="dk2"/>
            </a:solidFill>
            <a:prstDash val="solid"/>
            <a:round/>
            <a:headEnd type="none" w="med" len="med"/>
            <a:tailEnd type="none" w="med" len="med"/>
          </a:ln>
        </p:spPr>
      </p:cxnSp>
      <p:sp>
        <p:nvSpPr>
          <p:cNvPr id="7" name="Google Shape;606;p55">
            <a:extLst>
              <a:ext uri="{FF2B5EF4-FFF2-40B4-BE49-F238E27FC236}">
                <a16:creationId xmlns:a16="http://schemas.microsoft.com/office/drawing/2014/main" id="{AEEF0087-BD9F-C248-AFDD-D5AFD4B8D676}"/>
              </a:ext>
            </a:extLst>
          </p:cNvPr>
          <p:cNvSpPr txBox="1">
            <a:spLocks/>
          </p:cNvSpPr>
          <p:nvPr/>
        </p:nvSpPr>
        <p:spPr>
          <a:xfrm>
            <a:off x="872400" y="597425"/>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dirty="0"/>
              <a:t>Finalised Design</a:t>
            </a:r>
            <a:endParaRPr lang="en-US" dirty="0"/>
          </a:p>
        </p:txBody>
      </p:sp>
      <p:sp>
        <p:nvSpPr>
          <p:cNvPr id="8" name="Google Shape;608;p55">
            <a:extLst>
              <a:ext uri="{FF2B5EF4-FFF2-40B4-BE49-F238E27FC236}">
                <a16:creationId xmlns:a16="http://schemas.microsoft.com/office/drawing/2014/main" id="{39AF18A1-0D2D-4A5E-C242-683A79C1E4C3}"/>
              </a:ext>
            </a:extLst>
          </p:cNvPr>
          <p:cNvSpPr txBox="1"/>
          <p:nvPr/>
        </p:nvSpPr>
        <p:spPr>
          <a:xfrm>
            <a:off x="437291" y="1300110"/>
            <a:ext cx="7046721" cy="739702"/>
          </a:xfrm>
          <a:prstGeom prst="rect">
            <a:avLst/>
          </a:prstGeom>
          <a:noFill/>
          <a:ln>
            <a:noFill/>
          </a:ln>
        </p:spPr>
        <p:txBody>
          <a:bodyPr spcFirstLastPara="1" wrap="square" lIns="91425" tIns="91425" rIns="91425" bIns="91425" anchor="ctr" anchorCtr="0">
            <a:noAutofit/>
          </a:bodyPr>
          <a:lstStyle/>
          <a:p>
            <a:pPr marL="285750" indent="-285750">
              <a:buChar char="•"/>
            </a:pPr>
            <a:r>
              <a:rPr lang="en-GB" dirty="0">
                <a:solidFill>
                  <a:srgbClr val="29235C"/>
                </a:solidFill>
                <a:latin typeface="Mallanna"/>
                <a:cs typeface="Mallanna"/>
              </a:rPr>
              <a:t>We initially checked the validity of the new method by confirming inputting the position of our current poles would result in the same set of gains we had previously chosen </a:t>
            </a:r>
          </a:p>
        </p:txBody>
      </p:sp>
      <p:pic>
        <p:nvPicPr>
          <p:cNvPr id="10" name="Picture 9">
            <a:extLst>
              <a:ext uri="{FF2B5EF4-FFF2-40B4-BE49-F238E27FC236}">
                <a16:creationId xmlns:a16="http://schemas.microsoft.com/office/drawing/2014/main" id="{E9242DD7-D7FD-C441-9F85-89B4FFD5190E}"/>
              </a:ext>
            </a:extLst>
          </p:cNvPr>
          <p:cNvPicPr>
            <a:picLocks noChangeAspect="1"/>
          </p:cNvPicPr>
          <p:nvPr/>
        </p:nvPicPr>
        <p:blipFill>
          <a:blip r:embed="rId3"/>
          <a:stretch>
            <a:fillRect/>
          </a:stretch>
        </p:blipFill>
        <p:spPr>
          <a:xfrm>
            <a:off x="344658" y="1890660"/>
            <a:ext cx="7139354" cy="766990"/>
          </a:xfrm>
          <a:prstGeom prst="rect">
            <a:avLst/>
          </a:prstGeom>
        </p:spPr>
      </p:pic>
      <p:sp>
        <p:nvSpPr>
          <p:cNvPr id="11" name="Google Shape;608;p55">
            <a:extLst>
              <a:ext uri="{FF2B5EF4-FFF2-40B4-BE49-F238E27FC236}">
                <a16:creationId xmlns:a16="http://schemas.microsoft.com/office/drawing/2014/main" id="{231AB533-0945-63F9-AFD1-126683E7D8EE}"/>
              </a:ext>
            </a:extLst>
          </p:cNvPr>
          <p:cNvSpPr txBox="1"/>
          <p:nvPr/>
        </p:nvSpPr>
        <p:spPr>
          <a:xfrm>
            <a:off x="437291" y="2571750"/>
            <a:ext cx="7046721" cy="739702"/>
          </a:xfrm>
          <a:prstGeom prst="rect">
            <a:avLst/>
          </a:prstGeom>
          <a:noFill/>
          <a:ln>
            <a:noFill/>
          </a:ln>
        </p:spPr>
        <p:txBody>
          <a:bodyPr spcFirstLastPara="1" wrap="square" lIns="91425" tIns="91425" rIns="91425" bIns="91425" anchor="ctr" anchorCtr="0">
            <a:noAutofit/>
          </a:bodyPr>
          <a:lstStyle/>
          <a:p>
            <a:pPr marL="285750" indent="-285750">
              <a:buChar char="•"/>
            </a:pPr>
            <a:r>
              <a:rPr lang="en-GB" dirty="0">
                <a:solidFill>
                  <a:srgbClr val="29235C"/>
                </a:solidFill>
                <a:latin typeface="Mallanna"/>
                <a:cs typeface="Mallanna"/>
              </a:rPr>
              <a:t>After some feedback-driven fine-tuning, we eventually landed on our best-performing controller by selecting the shown pole locations, with gains and transfer function:</a:t>
            </a:r>
          </a:p>
        </p:txBody>
      </p:sp>
      <p:pic>
        <p:nvPicPr>
          <p:cNvPr id="13" name="Picture 12">
            <a:extLst>
              <a:ext uri="{FF2B5EF4-FFF2-40B4-BE49-F238E27FC236}">
                <a16:creationId xmlns:a16="http://schemas.microsoft.com/office/drawing/2014/main" id="{A6345304-DBBE-F076-AB0E-559DB770171E}"/>
              </a:ext>
            </a:extLst>
          </p:cNvPr>
          <p:cNvPicPr>
            <a:picLocks noChangeAspect="1"/>
          </p:cNvPicPr>
          <p:nvPr/>
        </p:nvPicPr>
        <p:blipFill>
          <a:blip r:embed="rId4"/>
          <a:stretch>
            <a:fillRect/>
          </a:stretch>
        </p:blipFill>
        <p:spPr>
          <a:xfrm>
            <a:off x="115866" y="3916837"/>
            <a:ext cx="3168941" cy="464370"/>
          </a:xfrm>
          <a:prstGeom prst="rect">
            <a:avLst/>
          </a:prstGeom>
        </p:spPr>
      </p:pic>
      <p:pic>
        <p:nvPicPr>
          <p:cNvPr id="15" name="Picture 14">
            <a:extLst>
              <a:ext uri="{FF2B5EF4-FFF2-40B4-BE49-F238E27FC236}">
                <a16:creationId xmlns:a16="http://schemas.microsoft.com/office/drawing/2014/main" id="{C842F533-C853-0A42-D909-58B7A38B6864}"/>
              </a:ext>
            </a:extLst>
          </p:cNvPr>
          <p:cNvPicPr>
            <a:picLocks noChangeAspect="1"/>
          </p:cNvPicPr>
          <p:nvPr/>
        </p:nvPicPr>
        <p:blipFill>
          <a:blip r:embed="rId5"/>
          <a:stretch>
            <a:fillRect/>
          </a:stretch>
        </p:blipFill>
        <p:spPr>
          <a:xfrm>
            <a:off x="615798" y="3645759"/>
            <a:ext cx="2524477" cy="409632"/>
          </a:xfrm>
          <a:prstGeom prst="rect">
            <a:avLst/>
          </a:prstGeom>
        </p:spPr>
      </p:pic>
      <p:pic>
        <p:nvPicPr>
          <p:cNvPr id="17" name="Picture 16">
            <a:extLst>
              <a:ext uri="{FF2B5EF4-FFF2-40B4-BE49-F238E27FC236}">
                <a16:creationId xmlns:a16="http://schemas.microsoft.com/office/drawing/2014/main" id="{69953D82-1AAF-32E7-0A39-512257323045}"/>
              </a:ext>
            </a:extLst>
          </p:cNvPr>
          <p:cNvPicPr>
            <a:picLocks noChangeAspect="1"/>
          </p:cNvPicPr>
          <p:nvPr/>
        </p:nvPicPr>
        <p:blipFill>
          <a:blip r:embed="rId6"/>
          <a:stretch>
            <a:fillRect/>
          </a:stretch>
        </p:blipFill>
        <p:spPr>
          <a:xfrm>
            <a:off x="3377440" y="3553837"/>
            <a:ext cx="5662246" cy="867818"/>
          </a:xfrm>
          <a:prstGeom prst="rect">
            <a:avLst/>
          </a:prstGeom>
        </p:spPr>
      </p:pic>
      <p:sp>
        <p:nvSpPr>
          <p:cNvPr id="18" name="Google Shape;608;p55">
            <a:extLst>
              <a:ext uri="{FF2B5EF4-FFF2-40B4-BE49-F238E27FC236}">
                <a16:creationId xmlns:a16="http://schemas.microsoft.com/office/drawing/2014/main" id="{D4414AA8-C0CA-3A6E-8DB8-38BE10D7822A}"/>
              </a:ext>
            </a:extLst>
          </p:cNvPr>
          <p:cNvSpPr txBox="1"/>
          <p:nvPr/>
        </p:nvSpPr>
        <p:spPr>
          <a:xfrm>
            <a:off x="444324" y="4381207"/>
            <a:ext cx="7046721" cy="739702"/>
          </a:xfrm>
          <a:prstGeom prst="rect">
            <a:avLst/>
          </a:prstGeom>
          <a:noFill/>
          <a:ln>
            <a:noFill/>
          </a:ln>
        </p:spPr>
        <p:txBody>
          <a:bodyPr spcFirstLastPara="1" wrap="square" lIns="91425" tIns="91425" rIns="91425" bIns="91425" anchor="ctr" anchorCtr="0">
            <a:noAutofit/>
          </a:bodyPr>
          <a:lstStyle/>
          <a:p>
            <a:pPr marL="285750" indent="-285750">
              <a:buChar char="•"/>
            </a:pPr>
            <a:r>
              <a:rPr lang="en-GB" dirty="0">
                <a:solidFill>
                  <a:srgbClr val="29235C"/>
                </a:solidFill>
                <a:latin typeface="Mallanna"/>
                <a:cs typeface="Mallanna"/>
              </a:rPr>
              <a:t>This model gave the best stability when driving the robot, and met all of the performance requirements as illustrated on the next slide</a:t>
            </a:r>
          </a:p>
        </p:txBody>
      </p:sp>
      <p:pic>
        <p:nvPicPr>
          <p:cNvPr id="20" name="Picture 19">
            <a:extLst>
              <a:ext uri="{FF2B5EF4-FFF2-40B4-BE49-F238E27FC236}">
                <a16:creationId xmlns:a16="http://schemas.microsoft.com/office/drawing/2014/main" id="{52DD9805-F57B-7FFE-9AAF-58072D491A29}"/>
              </a:ext>
            </a:extLst>
          </p:cNvPr>
          <p:cNvPicPr>
            <a:picLocks noChangeAspect="1"/>
          </p:cNvPicPr>
          <p:nvPr/>
        </p:nvPicPr>
        <p:blipFill>
          <a:blip r:embed="rId7"/>
          <a:stretch>
            <a:fillRect/>
          </a:stretch>
        </p:blipFill>
        <p:spPr>
          <a:xfrm>
            <a:off x="297563" y="3148587"/>
            <a:ext cx="8278837" cy="34271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6" name="Google Shape;624;p55">
            <a:extLst>
              <a:ext uri="{FF2B5EF4-FFF2-40B4-BE49-F238E27FC236}">
                <a16:creationId xmlns:a16="http://schemas.microsoft.com/office/drawing/2014/main" id="{5C7E11CF-E45B-161E-72A7-E771AAB5946E}"/>
              </a:ext>
            </a:extLst>
          </p:cNvPr>
          <p:cNvCxnSpPr/>
          <p:nvPr/>
        </p:nvCxnSpPr>
        <p:spPr>
          <a:xfrm>
            <a:off x="530582" y="1353206"/>
            <a:ext cx="7299600" cy="0"/>
          </a:xfrm>
          <a:prstGeom prst="straightConnector1">
            <a:avLst/>
          </a:prstGeom>
          <a:noFill/>
          <a:ln w="19050" cap="flat" cmpd="sng">
            <a:solidFill>
              <a:schemeClr val="dk2"/>
            </a:solidFill>
            <a:prstDash val="solid"/>
            <a:round/>
            <a:headEnd type="none" w="med" len="med"/>
            <a:tailEnd type="none" w="med" len="med"/>
          </a:ln>
        </p:spPr>
      </p:cxnSp>
      <p:sp>
        <p:nvSpPr>
          <p:cNvPr id="7" name="Google Shape;606;p55">
            <a:extLst>
              <a:ext uri="{FF2B5EF4-FFF2-40B4-BE49-F238E27FC236}">
                <a16:creationId xmlns:a16="http://schemas.microsoft.com/office/drawing/2014/main" id="{AEEF0087-BD9F-C248-AFDD-D5AFD4B8D676}"/>
              </a:ext>
            </a:extLst>
          </p:cNvPr>
          <p:cNvSpPr txBox="1">
            <a:spLocks/>
          </p:cNvSpPr>
          <p:nvPr/>
        </p:nvSpPr>
        <p:spPr>
          <a:xfrm>
            <a:off x="872400" y="597425"/>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dirty="0"/>
              <a:t>Finalised Design</a:t>
            </a:r>
            <a:endParaRPr lang="en-US" dirty="0"/>
          </a:p>
        </p:txBody>
      </p:sp>
      <p:sp>
        <p:nvSpPr>
          <p:cNvPr id="8" name="Google Shape;608;p55">
            <a:extLst>
              <a:ext uri="{FF2B5EF4-FFF2-40B4-BE49-F238E27FC236}">
                <a16:creationId xmlns:a16="http://schemas.microsoft.com/office/drawing/2014/main" id="{39AF18A1-0D2D-4A5E-C242-683A79C1E4C3}"/>
              </a:ext>
            </a:extLst>
          </p:cNvPr>
          <p:cNvSpPr txBox="1"/>
          <p:nvPr/>
        </p:nvSpPr>
        <p:spPr>
          <a:xfrm>
            <a:off x="443237" y="1254268"/>
            <a:ext cx="7046721" cy="739702"/>
          </a:xfrm>
          <a:prstGeom prst="rect">
            <a:avLst/>
          </a:prstGeom>
          <a:noFill/>
          <a:ln>
            <a:noFill/>
          </a:ln>
        </p:spPr>
        <p:txBody>
          <a:bodyPr spcFirstLastPara="1" wrap="square" lIns="91425" tIns="91425" rIns="91425" bIns="91425" anchor="ctr" anchorCtr="0">
            <a:noAutofit/>
          </a:bodyPr>
          <a:lstStyle/>
          <a:p>
            <a:pPr marL="285750" indent="-285750">
              <a:buChar char="•"/>
            </a:pPr>
            <a:r>
              <a:rPr lang="en-GB" dirty="0">
                <a:solidFill>
                  <a:srgbClr val="29235C"/>
                </a:solidFill>
                <a:latin typeface="Mallanna"/>
                <a:cs typeface="Mallanna"/>
              </a:rPr>
              <a:t>Our Phase margin was just above 50</a:t>
            </a:r>
            <a:r>
              <a:rPr lang="en" dirty="0">
                <a:solidFill>
                  <a:srgbClr val="29235C"/>
                </a:solidFill>
                <a:latin typeface="Mallanna"/>
                <a:cs typeface="Mallanna"/>
              </a:rPr>
              <a:t>°, and our settling time was almost half of that of the requirement (5s compared to the required 10s). Closed-loop stability was also achieved</a:t>
            </a:r>
            <a:endParaRPr lang="en-GB" dirty="0">
              <a:solidFill>
                <a:srgbClr val="29235C"/>
              </a:solidFill>
              <a:latin typeface="Mallanna"/>
              <a:cs typeface="Mallanna"/>
            </a:endParaRPr>
          </a:p>
        </p:txBody>
      </p:sp>
      <p:pic>
        <p:nvPicPr>
          <p:cNvPr id="3" name="Picture 2">
            <a:extLst>
              <a:ext uri="{FF2B5EF4-FFF2-40B4-BE49-F238E27FC236}">
                <a16:creationId xmlns:a16="http://schemas.microsoft.com/office/drawing/2014/main" id="{C47D39AF-D103-EA9D-BE4E-753B70C56FEC}"/>
              </a:ext>
            </a:extLst>
          </p:cNvPr>
          <p:cNvPicPr>
            <a:picLocks noChangeAspect="1"/>
          </p:cNvPicPr>
          <p:nvPr/>
        </p:nvPicPr>
        <p:blipFill>
          <a:blip r:embed="rId3"/>
          <a:stretch>
            <a:fillRect/>
          </a:stretch>
        </p:blipFill>
        <p:spPr>
          <a:xfrm>
            <a:off x="5177403" y="1963127"/>
            <a:ext cx="3615224" cy="2977531"/>
          </a:xfrm>
          <a:prstGeom prst="rect">
            <a:avLst/>
          </a:prstGeom>
        </p:spPr>
      </p:pic>
      <p:pic>
        <p:nvPicPr>
          <p:cNvPr id="5" name="Picture 4">
            <a:extLst>
              <a:ext uri="{FF2B5EF4-FFF2-40B4-BE49-F238E27FC236}">
                <a16:creationId xmlns:a16="http://schemas.microsoft.com/office/drawing/2014/main" id="{7CF2FEE0-FC5D-5134-5B02-06ABD8701A19}"/>
              </a:ext>
            </a:extLst>
          </p:cNvPr>
          <p:cNvPicPr>
            <a:picLocks noChangeAspect="1"/>
          </p:cNvPicPr>
          <p:nvPr/>
        </p:nvPicPr>
        <p:blipFill>
          <a:blip r:embed="rId4"/>
          <a:stretch>
            <a:fillRect/>
          </a:stretch>
        </p:blipFill>
        <p:spPr>
          <a:xfrm>
            <a:off x="6196563" y="2790809"/>
            <a:ext cx="2217555" cy="1397522"/>
          </a:xfrm>
          <a:prstGeom prst="rect">
            <a:avLst/>
          </a:prstGeom>
        </p:spPr>
      </p:pic>
      <p:pic>
        <p:nvPicPr>
          <p:cNvPr id="12" name="Picture 11">
            <a:extLst>
              <a:ext uri="{FF2B5EF4-FFF2-40B4-BE49-F238E27FC236}">
                <a16:creationId xmlns:a16="http://schemas.microsoft.com/office/drawing/2014/main" id="{84D14426-F250-AF53-2DD8-C949D43346CA}"/>
              </a:ext>
            </a:extLst>
          </p:cNvPr>
          <p:cNvPicPr>
            <a:picLocks noChangeAspect="1"/>
          </p:cNvPicPr>
          <p:nvPr/>
        </p:nvPicPr>
        <p:blipFill>
          <a:blip r:embed="rId5"/>
          <a:stretch>
            <a:fillRect/>
          </a:stretch>
        </p:blipFill>
        <p:spPr>
          <a:xfrm>
            <a:off x="91121" y="1875745"/>
            <a:ext cx="4938079" cy="3160371"/>
          </a:xfrm>
          <a:prstGeom prst="rect">
            <a:avLst/>
          </a:prstGeom>
        </p:spPr>
      </p:pic>
    </p:spTree>
    <p:extLst>
      <p:ext uri="{BB962C8B-B14F-4D97-AF65-F5344CB8AC3E}">
        <p14:creationId xmlns:p14="http://schemas.microsoft.com/office/powerpoint/2010/main" val="2724596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cxnSp>
        <p:nvCxnSpPr>
          <p:cNvPr id="6" name="Google Shape;624;p55">
            <a:extLst>
              <a:ext uri="{FF2B5EF4-FFF2-40B4-BE49-F238E27FC236}">
                <a16:creationId xmlns:a16="http://schemas.microsoft.com/office/drawing/2014/main" id="{8615A95C-F11D-290F-CC17-0D65BB11E8F5}"/>
              </a:ext>
            </a:extLst>
          </p:cNvPr>
          <p:cNvCxnSpPr/>
          <p:nvPr/>
        </p:nvCxnSpPr>
        <p:spPr>
          <a:xfrm>
            <a:off x="461470" y="970434"/>
            <a:ext cx="7299600" cy="0"/>
          </a:xfrm>
          <a:prstGeom prst="straightConnector1">
            <a:avLst/>
          </a:prstGeom>
          <a:noFill/>
          <a:ln w="19050" cap="flat" cmpd="sng">
            <a:solidFill>
              <a:schemeClr val="dk2"/>
            </a:solidFill>
            <a:prstDash val="solid"/>
            <a:round/>
            <a:headEnd type="none" w="med" len="med"/>
            <a:tailEnd type="none" w="med" len="med"/>
          </a:ln>
        </p:spPr>
      </p:cxnSp>
      <p:sp>
        <p:nvSpPr>
          <p:cNvPr id="7" name="Google Shape;606;p55">
            <a:extLst>
              <a:ext uri="{FF2B5EF4-FFF2-40B4-BE49-F238E27FC236}">
                <a16:creationId xmlns:a16="http://schemas.microsoft.com/office/drawing/2014/main" id="{27AC06BA-EB2A-B283-6EAC-5468F455C4F6}"/>
              </a:ext>
            </a:extLst>
          </p:cNvPr>
          <p:cNvSpPr txBox="1">
            <a:spLocks/>
          </p:cNvSpPr>
          <p:nvPr/>
        </p:nvSpPr>
        <p:spPr>
          <a:xfrm>
            <a:off x="803288" y="214653"/>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a:t>Pole Placement vs Root Locus</a:t>
            </a:r>
            <a:endParaRPr lang="en-US" dirty="0"/>
          </a:p>
        </p:txBody>
      </p:sp>
      <p:sp>
        <p:nvSpPr>
          <p:cNvPr id="8" name="Google Shape;608;p55">
            <a:extLst>
              <a:ext uri="{FF2B5EF4-FFF2-40B4-BE49-F238E27FC236}">
                <a16:creationId xmlns:a16="http://schemas.microsoft.com/office/drawing/2014/main" id="{22A5229A-C1FA-B540-9537-EE5585E22EE2}"/>
              </a:ext>
            </a:extLst>
          </p:cNvPr>
          <p:cNvSpPr txBox="1"/>
          <p:nvPr/>
        </p:nvSpPr>
        <p:spPr>
          <a:xfrm>
            <a:off x="587909" y="2360544"/>
            <a:ext cx="7046721" cy="1024695"/>
          </a:xfrm>
          <a:prstGeom prst="rect">
            <a:avLst/>
          </a:prstGeom>
          <a:noFill/>
          <a:ln>
            <a:noFill/>
          </a:ln>
        </p:spPr>
        <p:txBody>
          <a:bodyPr spcFirstLastPara="1" wrap="square" lIns="91425" tIns="91425" rIns="91425" bIns="91425" anchor="ctr" anchorCtr="0">
            <a:noAutofit/>
          </a:bodyPr>
          <a:lstStyle/>
          <a:p>
            <a:pPr marL="285750" indent="-285750">
              <a:buChar char="•"/>
            </a:pPr>
            <a:r>
              <a:rPr lang="en-GB" dirty="0">
                <a:solidFill>
                  <a:srgbClr val="29235C"/>
                </a:solidFill>
                <a:latin typeface="Mallanna"/>
                <a:cs typeface="Mallanna"/>
              </a:rPr>
              <a:t>In the end, our control system worked much better with the final pole placement control system.</a:t>
            </a:r>
          </a:p>
          <a:p>
            <a:pPr marL="285750" indent="-285750">
              <a:buChar char="•"/>
            </a:pPr>
            <a:endParaRPr lang="en-GB" dirty="0">
              <a:solidFill>
                <a:srgbClr val="29235C"/>
              </a:solidFill>
              <a:latin typeface="Mallanna"/>
              <a:cs typeface="Mallanna"/>
            </a:endParaRPr>
          </a:p>
          <a:p>
            <a:pPr marL="285750" indent="-285750">
              <a:buChar char="•"/>
            </a:pPr>
            <a:r>
              <a:rPr lang="en-GB" dirty="0">
                <a:solidFill>
                  <a:srgbClr val="29235C"/>
                </a:solidFill>
                <a:latin typeface="Mallanna"/>
                <a:cs typeface="Mallanna"/>
              </a:rPr>
              <a:t>However, it was only when we realised to start with our poles from our first method and adjust from there, rather than starting from scratch, that this was achieved.</a:t>
            </a:r>
          </a:p>
          <a:p>
            <a:pPr marL="285750" indent="-285750">
              <a:buChar char="•"/>
            </a:pPr>
            <a:endParaRPr lang="en-GB" dirty="0">
              <a:solidFill>
                <a:srgbClr val="29235C"/>
              </a:solidFill>
              <a:latin typeface="Mallanna"/>
              <a:cs typeface="Mallanna"/>
            </a:endParaRPr>
          </a:p>
          <a:p>
            <a:pPr marL="285750" indent="-285750">
              <a:buChar char="•"/>
            </a:pPr>
            <a:r>
              <a:rPr lang="en-GB" dirty="0">
                <a:solidFill>
                  <a:srgbClr val="29235C"/>
                </a:solidFill>
                <a:latin typeface="Mallanna"/>
                <a:cs typeface="Mallanna"/>
              </a:rPr>
              <a:t>The root locus method allows you to understand how the system is changed by gains as you design them, and each gain can be individually tuned, whereas in pole placement the gains can all change as you change pole positions.</a:t>
            </a:r>
          </a:p>
          <a:p>
            <a:pPr marL="285750" indent="-285750">
              <a:buChar char="•"/>
            </a:pPr>
            <a:endParaRPr lang="en-GB" dirty="0">
              <a:solidFill>
                <a:srgbClr val="29235C"/>
              </a:solidFill>
              <a:latin typeface="Mallanna"/>
              <a:cs typeface="Mallanna"/>
            </a:endParaRPr>
          </a:p>
          <a:p>
            <a:pPr marL="285750" indent="-285750">
              <a:buChar char="•"/>
            </a:pPr>
            <a:r>
              <a:rPr lang="en-GB" dirty="0">
                <a:solidFill>
                  <a:srgbClr val="29235C"/>
                </a:solidFill>
                <a:latin typeface="Mallanna"/>
                <a:cs typeface="Mallanna"/>
              </a:rPr>
              <a:t>Pole placement allowed us to precisely place the poles where we wanted them, rather than using an iterative trial and error method on root locus diagrams. This allowed us to eventually reach a better controller, that had a more dominant second order response.</a:t>
            </a:r>
          </a:p>
          <a:p>
            <a:pPr marL="285750" indent="-285750">
              <a:buChar char="•"/>
            </a:pPr>
            <a:endParaRPr lang="en-GB" dirty="0">
              <a:solidFill>
                <a:srgbClr val="29235C"/>
              </a:solidFill>
              <a:latin typeface="Mallanna"/>
              <a:cs typeface="Mallanna"/>
            </a:endParaRPr>
          </a:p>
          <a:p>
            <a:pPr marL="285750" indent="-285750">
              <a:buChar char="•"/>
            </a:pPr>
            <a:r>
              <a:rPr lang="en-GB" dirty="0">
                <a:solidFill>
                  <a:srgbClr val="29235C"/>
                </a:solidFill>
                <a:latin typeface="Mallanna"/>
                <a:cs typeface="Mallanna"/>
              </a:rPr>
              <a:t>Both techniques are limited by the model's imperfections, especially the changing mass as the robot acquired a kicker, and a better technique would also involve improving the model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cxnSp>
        <p:nvCxnSpPr>
          <p:cNvPr id="6" name="Google Shape;624;p55">
            <a:extLst>
              <a:ext uri="{FF2B5EF4-FFF2-40B4-BE49-F238E27FC236}">
                <a16:creationId xmlns:a16="http://schemas.microsoft.com/office/drawing/2014/main" id="{8615A95C-F11D-290F-CC17-0D65BB11E8F5}"/>
              </a:ext>
            </a:extLst>
          </p:cNvPr>
          <p:cNvCxnSpPr/>
          <p:nvPr/>
        </p:nvCxnSpPr>
        <p:spPr>
          <a:xfrm>
            <a:off x="461470" y="970434"/>
            <a:ext cx="7299600" cy="0"/>
          </a:xfrm>
          <a:prstGeom prst="straightConnector1">
            <a:avLst/>
          </a:prstGeom>
          <a:noFill/>
          <a:ln w="19050" cap="flat" cmpd="sng">
            <a:solidFill>
              <a:schemeClr val="dk2"/>
            </a:solidFill>
            <a:prstDash val="solid"/>
            <a:round/>
            <a:headEnd type="none" w="med" len="med"/>
            <a:tailEnd type="none" w="med" len="med"/>
          </a:ln>
        </p:spPr>
      </p:cxnSp>
      <p:sp>
        <p:nvSpPr>
          <p:cNvPr id="7" name="Google Shape;606;p55">
            <a:extLst>
              <a:ext uri="{FF2B5EF4-FFF2-40B4-BE49-F238E27FC236}">
                <a16:creationId xmlns:a16="http://schemas.microsoft.com/office/drawing/2014/main" id="{27AC06BA-EB2A-B283-6EAC-5468F455C4F6}"/>
              </a:ext>
            </a:extLst>
          </p:cNvPr>
          <p:cNvSpPr txBox="1">
            <a:spLocks/>
          </p:cNvSpPr>
          <p:nvPr/>
        </p:nvSpPr>
        <p:spPr>
          <a:xfrm>
            <a:off x="803288" y="214653"/>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100"/>
              <a:buFont typeface="Russo One"/>
              <a:buNone/>
              <a:defRPr sz="3100" b="0" i="0" u="none" strike="noStrike" cap="none">
                <a:solidFill>
                  <a:schemeClr val="dk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a:t>Simplified SIMULINK Model</a:t>
            </a:r>
            <a:endParaRPr lang="en-US"/>
          </a:p>
        </p:txBody>
      </p:sp>
      <p:sp>
        <p:nvSpPr>
          <p:cNvPr id="8" name="Google Shape;608;p55">
            <a:extLst>
              <a:ext uri="{FF2B5EF4-FFF2-40B4-BE49-F238E27FC236}">
                <a16:creationId xmlns:a16="http://schemas.microsoft.com/office/drawing/2014/main" id="{22A5229A-C1FA-B540-9537-EE5585E22EE2}"/>
              </a:ext>
            </a:extLst>
          </p:cNvPr>
          <p:cNvSpPr txBox="1"/>
          <p:nvPr/>
        </p:nvSpPr>
        <p:spPr>
          <a:xfrm>
            <a:off x="461470" y="1040307"/>
            <a:ext cx="7046721" cy="1024695"/>
          </a:xfrm>
          <a:prstGeom prst="rect">
            <a:avLst/>
          </a:prstGeom>
          <a:noFill/>
          <a:ln>
            <a:noFill/>
          </a:ln>
        </p:spPr>
        <p:txBody>
          <a:bodyPr spcFirstLastPara="1" wrap="square" lIns="91425" tIns="91425" rIns="91425" bIns="91425" anchor="ctr" anchorCtr="0">
            <a:noAutofit/>
          </a:bodyPr>
          <a:lstStyle/>
          <a:p>
            <a:pPr marL="285750" indent="-285750">
              <a:buChar char="•"/>
            </a:pPr>
            <a:r>
              <a:rPr lang="en-GB">
                <a:solidFill>
                  <a:srgbClr val="29235C"/>
                </a:solidFill>
                <a:latin typeface="Mallanna"/>
                <a:cs typeface="Mallanna"/>
              </a:rPr>
              <a:t>As our final stepped, we created a modified SIMULINK model of the finalised design. This was done in order to better be able to visualise the two independent closed-loop systems involved. We made sure that the signals available matched those of the physical system (namely, rate of change of pitch angle </a:t>
            </a:r>
            <a:r>
              <a:rPr lang="el-GR">
                <a:solidFill>
                  <a:srgbClr val="29235C"/>
                </a:solidFill>
                <a:latin typeface="Mallanna"/>
                <a:cs typeface="Mallanna"/>
              </a:rPr>
              <a:t>ψ˙</a:t>
            </a:r>
            <a:r>
              <a:rPr lang="en-GB">
                <a:solidFill>
                  <a:srgbClr val="29235C"/>
                </a:solidFill>
                <a:latin typeface="Mallanna"/>
                <a:cs typeface="Mallanna"/>
              </a:rPr>
              <a:t> , yaw angle </a:t>
            </a:r>
            <a:r>
              <a:rPr lang="el-GR">
                <a:solidFill>
                  <a:srgbClr val="29235C"/>
                </a:solidFill>
                <a:latin typeface="Mallanna"/>
                <a:cs typeface="Mallanna"/>
              </a:rPr>
              <a:t>φ</a:t>
            </a:r>
            <a:r>
              <a:rPr lang="en-GB">
                <a:solidFill>
                  <a:srgbClr val="29235C"/>
                </a:solidFill>
                <a:latin typeface="Mallanna"/>
                <a:cs typeface="Mallanna"/>
              </a:rPr>
              <a:t> and </a:t>
            </a:r>
            <a:r>
              <a:rPr lang="el-GR">
                <a:solidFill>
                  <a:srgbClr val="29235C"/>
                </a:solidFill>
                <a:latin typeface="Mallanna"/>
                <a:cs typeface="Mallanna"/>
              </a:rPr>
              <a:t>θ</a:t>
            </a:r>
            <a:r>
              <a:rPr lang="en-GB">
                <a:solidFill>
                  <a:srgbClr val="29235C"/>
                </a:solidFill>
                <a:latin typeface="Mallanna"/>
                <a:cs typeface="Mallanna"/>
              </a:rPr>
              <a:t>).</a:t>
            </a:r>
          </a:p>
        </p:txBody>
      </p:sp>
      <p:pic>
        <p:nvPicPr>
          <p:cNvPr id="7170" name="Picture 2" descr="Image preview">
            <a:extLst>
              <a:ext uri="{FF2B5EF4-FFF2-40B4-BE49-F238E27FC236}">
                <a16:creationId xmlns:a16="http://schemas.microsoft.com/office/drawing/2014/main" id="{1B41CE3F-5C9E-D20E-5B78-D1BE51CF6F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114" y="2023486"/>
            <a:ext cx="5348179" cy="2868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241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21" name="Google Shape;321;p37"/>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Mathematical Model</a:t>
            </a:r>
            <a:endParaRPr dirty="0"/>
          </a:p>
        </p:txBody>
      </p:sp>
      <p:cxnSp>
        <p:nvCxnSpPr>
          <p:cNvPr id="322" name="Google Shape;322;p37"/>
          <p:cNvCxnSpPr/>
          <p:nvPr/>
        </p:nvCxnSpPr>
        <p:spPr>
          <a:xfrm>
            <a:off x="919975" y="1181325"/>
            <a:ext cx="7244700" cy="0"/>
          </a:xfrm>
          <a:prstGeom prst="straightConnector1">
            <a:avLst/>
          </a:prstGeom>
          <a:noFill/>
          <a:ln w="19050" cap="flat" cmpd="sng">
            <a:solidFill>
              <a:schemeClr val="dk2"/>
            </a:solidFill>
            <a:prstDash val="solid"/>
            <a:round/>
            <a:headEnd type="none" w="med" len="med"/>
            <a:tailEnd type="none" w="med" len="med"/>
          </a:ln>
        </p:spPr>
      </p:cxnSp>
      <p:sp>
        <p:nvSpPr>
          <p:cNvPr id="2" name="Google Shape;297;p36">
            <a:extLst>
              <a:ext uri="{FF2B5EF4-FFF2-40B4-BE49-F238E27FC236}">
                <a16:creationId xmlns:a16="http://schemas.microsoft.com/office/drawing/2014/main" id="{72B94EBF-2543-976A-730C-ECFC074EF7AF}"/>
              </a:ext>
            </a:extLst>
          </p:cNvPr>
          <p:cNvSpPr txBox="1">
            <a:spLocks/>
          </p:cNvSpPr>
          <p:nvPr/>
        </p:nvSpPr>
        <p:spPr>
          <a:xfrm>
            <a:off x="762150" y="1269937"/>
            <a:ext cx="7619700" cy="11075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1pPr>
            <a:lvl2pPr marL="914400" marR="0" lvl="1"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2pPr>
            <a:lvl3pPr marL="1371600" marR="0" lvl="2"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3pPr>
            <a:lvl4pPr marL="1828800" marR="0" lvl="3"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4pPr>
            <a:lvl5pPr marL="2286000" marR="0" lvl="4"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5pPr>
            <a:lvl6pPr marL="2743200" marR="0" lvl="5"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6pPr>
            <a:lvl7pPr marL="3200400" marR="0" lvl="6"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7pPr>
            <a:lvl8pPr marL="3657600" marR="0" lvl="7"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8pPr>
            <a:lvl9pPr marL="4114800" marR="0" lvl="8"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9pPr>
          </a:lstStyle>
          <a:p>
            <a:pPr marL="285750" indent="-285750">
              <a:buFont typeface="Arial" panose="020B0604020202020204" pitchFamily="34" charset="0"/>
              <a:buChar char="•"/>
            </a:pPr>
            <a:r>
              <a:rPr lang="en-GB" dirty="0"/>
              <a:t>We started our analysis by deriving a mathematical representation of the system’s state space. Due to the presence of several non-linear terms in the governing equations, we linearised the dynamics about a pitch angle ψ of 0 degrees (vertically upwards), yaw and common mode angles φ and θ of 0, pitch, yaw and common mode velocities ψ˙, φ˙, θ˙ of 0. </a:t>
            </a:r>
          </a:p>
        </p:txBody>
      </p:sp>
      <p:sp>
        <p:nvSpPr>
          <p:cNvPr id="4" name="Google Shape;297;p36">
            <a:extLst>
              <a:ext uri="{FF2B5EF4-FFF2-40B4-BE49-F238E27FC236}">
                <a16:creationId xmlns:a16="http://schemas.microsoft.com/office/drawing/2014/main" id="{A7D7DFA5-19D4-BC96-7803-9A1B0FE9219A}"/>
              </a:ext>
            </a:extLst>
          </p:cNvPr>
          <p:cNvSpPr txBox="1">
            <a:spLocks/>
          </p:cNvSpPr>
          <p:nvPr/>
        </p:nvSpPr>
        <p:spPr>
          <a:xfrm>
            <a:off x="720000" y="2165301"/>
            <a:ext cx="3772239" cy="26804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1pPr>
            <a:lvl2pPr marL="914400" marR="0" lvl="1"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2pPr>
            <a:lvl3pPr marL="1371600" marR="0" lvl="2"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3pPr>
            <a:lvl4pPr marL="1828800" marR="0" lvl="3"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4pPr>
            <a:lvl5pPr marL="2286000" marR="0" lvl="4"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5pPr>
            <a:lvl6pPr marL="2743200" marR="0" lvl="5"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6pPr>
            <a:lvl7pPr marL="3200400" marR="0" lvl="6"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7pPr>
            <a:lvl8pPr marL="3657600" marR="0" lvl="7"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8pPr>
            <a:lvl9pPr marL="4114800" marR="0" lvl="8"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9pPr>
          </a:lstStyle>
          <a:p>
            <a:pPr marL="0" indent="0"/>
            <a:endParaRPr lang="en-GB" dirty="0"/>
          </a:p>
          <a:p>
            <a:pPr marL="285750" indent="-285750">
              <a:buFont typeface="Arial" panose="020B0604020202020204" pitchFamily="34" charset="0"/>
              <a:buChar char="•"/>
            </a:pPr>
            <a:r>
              <a:rPr lang="en-GB" dirty="0"/>
              <a:t>Physically, this meant our model’s validity relied on the assumption that the robot would stand vertically upright during operation. This placed some limitations on the range of attitudes our robot could achieve whilst being stable, as the model would not work outside of the pre-established domain (small ψ perturbations away from equilibrium).</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Calculations for the state space dynamics are detailed below</a:t>
            </a:r>
          </a:p>
        </p:txBody>
      </p:sp>
      <p:pic>
        <p:nvPicPr>
          <p:cNvPr id="6" name="Picture 5">
            <a:extLst>
              <a:ext uri="{FF2B5EF4-FFF2-40B4-BE49-F238E27FC236}">
                <a16:creationId xmlns:a16="http://schemas.microsoft.com/office/drawing/2014/main" id="{913FB452-343B-19C1-575A-80BF7779FAF2}"/>
              </a:ext>
            </a:extLst>
          </p:cNvPr>
          <p:cNvPicPr>
            <a:picLocks noChangeAspect="1"/>
          </p:cNvPicPr>
          <p:nvPr/>
        </p:nvPicPr>
        <p:blipFill>
          <a:blip r:embed="rId3"/>
          <a:stretch>
            <a:fillRect/>
          </a:stretch>
        </p:blipFill>
        <p:spPr>
          <a:xfrm>
            <a:off x="5106506" y="2271371"/>
            <a:ext cx="2825809" cy="24683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15" name="Title 14">
            <a:extLst>
              <a:ext uri="{FF2B5EF4-FFF2-40B4-BE49-F238E27FC236}">
                <a16:creationId xmlns:a16="http://schemas.microsoft.com/office/drawing/2014/main" id="{15AE98C7-1F70-29EC-3E00-643EE046EFDD}"/>
              </a:ext>
            </a:extLst>
          </p:cNvPr>
          <p:cNvSpPr>
            <a:spLocks noGrp="1"/>
          </p:cNvSpPr>
          <p:nvPr>
            <p:ph type="title" idx="6"/>
          </p:nvPr>
        </p:nvSpPr>
        <p:spPr>
          <a:xfrm>
            <a:off x="171360" y="100366"/>
            <a:ext cx="7704000" cy="572700"/>
          </a:xfrm>
        </p:spPr>
        <p:txBody>
          <a:bodyPr/>
          <a:lstStyle/>
          <a:p>
            <a:r>
              <a:rPr lang="en-GB" dirty="0"/>
              <a:t>Question 1</a:t>
            </a:r>
          </a:p>
        </p:txBody>
      </p:sp>
      <p:pic>
        <p:nvPicPr>
          <p:cNvPr id="17" name="Picture 16">
            <a:extLst>
              <a:ext uri="{FF2B5EF4-FFF2-40B4-BE49-F238E27FC236}">
                <a16:creationId xmlns:a16="http://schemas.microsoft.com/office/drawing/2014/main" id="{7EC1E745-7362-6A50-71A8-8751D865978D}"/>
              </a:ext>
            </a:extLst>
          </p:cNvPr>
          <p:cNvPicPr>
            <a:picLocks noChangeAspect="1"/>
          </p:cNvPicPr>
          <p:nvPr/>
        </p:nvPicPr>
        <p:blipFill>
          <a:blip r:embed="rId3"/>
          <a:stretch>
            <a:fillRect/>
          </a:stretch>
        </p:blipFill>
        <p:spPr>
          <a:xfrm>
            <a:off x="171360" y="673066"/>
            <a:ext cx="5941891" cy="4338438"/>
          </a:xfrm>
          <a:prstGeom prst="rect">
            <a:avLst/>
          </a:prstGeom>
        </p:spPr>
      </p:pic>
      <p:pic>
        <p:nvPicPr>
          <p:cNvPr id="19" name="Picture 18">
            <a:extLst>
              <a:ext uri="{FF2B5EF4-FFF2-40B4-BE49-F238E27FC236}">
                <a16:creationId xmlns:a16="http://schemas.microsoft.com/office/drawing/2014/main" id="{338A927F-A89A-B181-44B8-F272FA4844A3}"/>
              </a:ext>
            </a:extLst>
          </p:cNvPr>
          <p:cNvPicPr>
            <a:picLocks noChangeAspect="1"/>
          </p:cNvPicPr>
          <p:nvPr/>
        </p:nvPicPr>
        <p:blipFill>
          <a:blip r:embed="rId4"/>
          <a:stretch>
            <a:fillRect/>
          </a:stretch>
        </p:blipFill>
        <p:spPr>
          <a:xfrm>
            <a:off x="5938325" y="1773508"/>
            <a:ext cx="3135337" cy="2148286"/>
          </a:xfrm>
          <a:prstGeom prst="rect">
            <a:avLst/>
          </a:prstGeom>
        </p:spPr>
      </p:pic>
      <p:sp>
        <p:nvSpPr>
          <p:cNvPr id="21" name="Google Shape;297;p36">
            <a:extLst>
              <a:ext uri="{FF2B5EF4-FFF2-40B4-BE49-F238E27FC236}">
                <a16:creationId xmlns:a16="http://schemas.microsoft.com/office/drawing/2014/main" id="{5F927394-CBA5-8C69-4EB6-66382D20CC57}"/>
              </a:ext>
            </a:extLst>
          </p:cNvPr>
          <p:cNvSpPr txBox="1">
            <a:spLocks/>
          </p:cNvSpPr>
          <p:nvPr/>
        </p:nvSpPr>
        <p:spPr>
          <a:xfrm>
            <a:off x="6222356" y="4064840"/>
            <a:ext cx="2750284" cy="8036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1pPr>
            <a:lvl2pPr marL="914400" marR="0" lvl="1"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2pPr>
            <a:lvl3pPr marL="1371600" marR="0" lvl="2"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3pPr>
            <a:lvl4pPr marL="1828800" marR="0" lvl="3"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4pPr>
            <a:lvl5pPr marL="2286000" marR="0" lvl="4"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5pPr>
            <a:lvl6pPr marL="2743200" marR="0" lvl="5"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6pPr>
            <a:lvl7pPr marL="3200400" marR="0" lvl="6"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7pPr>
            <a:lvl8pPr marL="3657600" marR="0" lvl="7"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8pPr>
            <a:lvl9pPr marL="4114800" marR="0" lvl="8"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9pPr>
          </a:lstStyle>
          <a:p>
            <a:pPr marL="285750" indent="-285750">
              <a:buFont typeface="Arial" panose="020B0604020202020204" pitchFamily="34" charset="0"/>
              <a:buChar char="•"/>
            </a:pPr>
            <a:r>
              <a:rPr lang="en-GB" dirty="0"/>
              <a:t>Developed a global coordinate system for the robot’s body and wheels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15" name="Title 14">
            <a:extLst>
              <a:ext uri="{FF2B5EF4-FFF2-40B4-BE49-F238E27FC236}">
                <a16:creationId xmlns:a16="http://schemas.microsoft.com/office/drawing/2014/main" id="{15AE98C7-1F70-29EC-3E00-643EE046EFDD}"/>
              </a:ext>
            </a:extLst>
          </p:cNvPr>
          <p:cNvSpPr>
            <a:spLocks noGrp="1"/>
          </p:cNvSpPr>
          <p:nvPr>
            <p:ph type="title" idx="6"/>
          </p:nvPr>
        </p:nvSpPr>
        <p:spPr>
          <a:xfrm>
            <a:off x="171360" y="100366"/>
            <a:ext cx="7704000" cy="572700"/>
          </a:xfrm>
        </p:spPr>
        <p:txBody>
          <a:bodyPr/>
          <a:lstStyle/>
          <a:p>
            <a:r>
              <a:rPr lang="en-GB" dirty="0"/>
              <a:t>Questions 2-3</a:t>
            </a:r>
          </a:p>
        </p:txBody>
      </p:sp>
      <p:pic>
        <p:nvPicPr>
          <p:cNvPr id="3" name="Picture 2">
            <a:extLst>
              <a:ext uri="{FF2B5EF4-FFF2-40B4-BE49-F238E27FC236}">
                <a16:creationId xmlns:a16="http://schemas.microsoft.com/office/drawing/2014/main" id="{E62E9DD5-DAAF-D99E-DB6A-7F24AD51D31D}"/>
              </a:ext>
            </a:extLst>
          </p:cNvPr>
          <p:cNvPicPr>
            <a:picLocks noChangeAspect="1"/>
          </p:cNvPicPr>
          <p:nvPr/>
        </p:nvPicPr>
        <p:blipFill>
          <a:blip r:embed="rId3"/>
          <a:stretch>
            <a:fillRect/>
          </a:stretch>
        </p:blipFill>
        <p:spPr>
          <a:xfrm>
            <a:off x="480578" y="588660"/>
            <a:ext cx="3812148" cy="4454474"/>
          </a:xfrm>
          <a:prstGeom prst="rect">
            <a:avLst/>
          </a:prstGeom>
        </p:spPr>
      </p:pic>
      <p:pic>
        <p:nvPicPr>
          <p:cNvPr id="5" name="Picture 4">
            <a:extLst>
              <a:ext uri="{FF2B5EF4-FFF2-40B4-BE49-F238E27FC236}">
                <a16:creationId xmlns:a16="http://schemas.microsoft.com/office/drawing/2014/main" id="{56B9B354-F0B8-99E7-A23F-BEF7DB1A1A62}"/>
              </a:ext>
            </a:extLst>
          </p:cNvPr>
          <p:cNvPicPr>
            <a:picLocks noChangeAspect="1"/>
          </p:cNvPicPr>
          <p:nvPr/>
        </p:nvPicPr>
        <p:blipFill>
          <a:blip r:embed="rId4"/>
          <a:stretch>
            <a:fillRect/>
          </a:stretch>
        </p:blipFill>
        <p:spPr>
          <a:xfrm>
            <a:off x="4601944" y="100366"/>
            <a:ext cx="4207972" cy="4964749"/>
          </a:xfrm>
          <a:prstGeom prst="rect">
            <a:avLst/>
          </a:prstGeom>
        </p:spPr>
      </p:pic>
    </p:spTree>
    <p:extLst>
      <p:ext uri="{BB962C8B-B14F-4D97-AF65-F5344CB8AC3E}">
        <p14:creationId xmlns:p14="http://schemas.microsoft.com/office/powerpoint/2010/main" val="4280203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15" name="Title 14">
            <a:extLst>
              <a:ext uri="{FF2B5EF4-FFF2-40B4-BE49-F238E27FC236}">
                <a16:creationId xmlns:a16="http://schemas.microsoft.com/office/drawing/2014/main" id="{15AE98C7-1F70-29EC-3E00-643EE046EFDD}"/>
              </a:ext>
            </a:extLst>
          </p:cNvPr>
          <p:cNvSpPr>
            <a:spLocks noGrp="1"/>
          </p:cNvSpPr>
          <p:nvPr>
            <p:ph type="title" idx="6"/>
          </p:nvPr>
        </p:nvSpPr>
        <p:spPr>
          <a:xfrm>
            <a:off x="171360" y="100366"/>
            <a:ext cx="7704000" cy="572700"/>
          </a:xfrm>
        </p:spPr>
        <p:txBody>
          <a:bodyPr/>
          <a:lstStyle/>
          <a:p>
            <a:r>
              <a:rPr lang="en-GB" dirty="0"/>
              <a:t>Questions 4-5</a:t>
            </a:r>
          </a:p>
        </p:txBody>
      </p:sp>
      <p:pic>
        <p:nvPicPr>
          <p:cNvPr id="3" name="Picture 2">
            <a:extLst>
              <a:ext uri="{FF2B5EF4-FFF2-40B4-BE49-F238E27FC236}">
                <a16:creationId xmlns:a16="http://schemas.microsoft.com/office/drawing/2014/main" id="{B5D7E34D-1CB7-F8C2-4B63-FE255DA98D5E}"/>
              </a:ext>
            </a:extLst>
          </p:cNvPr>
          <p:cNvPicPr>
            <a:picLocks noChangeAspect="1"/>
          </p:cNvPicPr>
          <p:nvPr/>
        </p:nvPicPr>
        <p:blipFill>
          <a:blip r:embed="rId3"/>
          <a:stretch>
            <a:fillRect/>
          </a:stretch>
        </p:blipFill>
        <p:spPr>
          <a:xfrm>
            <a:off x="554781" y="553707"/>
            <a:ext cx="3459563" cy="4470434"/>
          </a:xfrm>
          <a:prstGeom prst="rect">
            <a:avLst/>
          </a:prstGeom>
        </p:spPr>
      </p:pic>
      <p:pic>
        <p:nvPicPr>
          <p:cNvPr id="5" name="Picture 4">
            <a:extLst>
              <a:ext uri="{FF2B5EF4-FFF2-40B4-BE49-F238E27FC236}">
                <a16:creationId xmlns:a16="http://schemas.microsoft.com/office/drawing/2014/main" id="{480B68F3-BCE1-D720-E0AD-8D16D2938E15}"/>
              </a:ext>
            </a:extLst>
          </p:cNvPr>
          <p:cNvPicPr>
            <a:picLocks noChangeAspect="1"/>
          </p:cNvPicPr>
          <p:nvPr/>
        </p:nvPicPr>
        <p:blipFill>
          <a:blip r:embed="rId4"/>
          <a:stretch>
            <a:fillRect/>
          </a:stretch>
        </p:blipFill>
        <p:spPr>
          <a:xfrm>
            <a:off x="4397765" y="150268"/>
            <a:ext cx="4394542" cy="4842964"/>
          </a:xfrm>
          <a:prstGeom prst="rect">
            <a:avLst/>
          </a:prstGeom>
        </p:spPr>
      </p:pic>
      <p:sp>
        <p:nvSpPr>
          <p:cNvPr id="7" name="Google Shape;297;p36">
            <a:extLst>
              <a:ext uri="{FF2B5EF4-FFF2-40B4-BE49-F238E27FC236}">
                <a16:creationId xmlns:a16="http://schemas.microsoft.com/office/drawing/2014/main" id="{81575629-D3F8-923E-7667-5908FC5A2D61}"/>
              </a:ext>
            </a:extLst>
          </p:cNvPr>
          <p:cNvSpPr txBox="1">
            <a:spLocks/>
          </p:cNvSpPr>
          <p:nvPr/>
        </p:nvSpPr>
        <p:spPr>
          <a:xfrm>
            <a:off x="1166999" y="567594"/>
            <a:ext cx="315786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1pPr>
            <a:lvl2pPr marL="914400" marR="0" lvl="1"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2pPr>
            <a:lvl3pPr marL="1371600" marR="0" lvl="2"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3pPr>
            <a:lvl4pPr marL="1828800" marR="0" lvl="3"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4pPr>
            <a:lvl5pPr marL="2286000" marR="0" lvl="4"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5pPr>
            <a:lvl6pPr marL="2743200" marR="0" lvl="5"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6pPr>
            <a:lvl7pPr marL="3200400" marR="0" lvl="6"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7pPr>
            <a:lvl8pPr marL="3657600" marR="0" lvl="7"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8pPr>
            <a:lvl9pPr marL="4114800" marR="0" lvl="8" indent="-317500" algn="l" rtl="0">
              <a:lnSpc>
                <a:spcPct val="100000"/>
              </a:lnSpc>
              <a:spcBef>
                <a:spcPts val="0"/>
              </a:spcBef>
              <a:spcAft>
                <a:spcPts val="0"/>
              </a:spcAft>
              <a:buClr>
                <a:schemeClr val="dk2"/>
              </a:buClr>
              <a:buSzPts val="1400"/>
              <a:buFont typeface="Mallanna"/>
              <a:buNone/>
              <a:defRPr sz="1400" b="0" i="0" u="none" strike="noStrike" cap="none">
                <a:solidFill>
                  <a:schemeClr val="dk2"/>
                </a:solidFill>
                <a:latin typeface="Mallanna"/>
                <a:ea typeface="Mallanna"/>
                <a:cs typeface="Mallanna"/>
                <a:sym typeface="Mallanna"/>
              </a:defRPr>
            </a:lvl9pPr>
          </a:lstStyle>
          <a:p>
            <a:pPr marL="285750" indent="-285750">
              <a:buFont typeface="Arial" panose="020B0604020202020204" pitchFamily="34" charset="0"/>
              <a:buChar char="•"/>
            </a:pPr>
            <a:r>
              <a:rPr lang="en-GB" dirty="0"/>
              <a:t>Using the free-body diagrams, we derived the governing equations</a:t>
            </a:r>
          </a:p>
        </p:txBody>
      </p:sp>
    </p:spTree>
    <p:extLst>
      <p:ext uri="{BB962C8B-B14F-4D97-AF65-F5344CB8AC3E}">
        <p14:creationId xmlns:p14="http://schemas.microsoft.com/office/powerpoint/2010/main" val="2066166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5" name="Picture 4">
            <a:extLst>
              <a:ext uri="{FF2B5EF4-FFF2-40B4-BE49-F238E27FC236}">
                <a16:creationId xmlns:a16="http://schemas.microsoft.com/office/drawing/2014/main" id="{9B128D2F-04D7-8CA5-E684-A9C3CF16A111}"/>
              </a:ext>
            </a:extLst>
          </p:cNvPr>
          <p:cNvPicPr>
            <a:picLocks noChangeAspect="1"/>
          </p:cNvPicPr>
          <p:nvPr/>
        </p:nvPicPr>
        <p:blipFill>
          <a:blip r:embed="rId3"/>
          <a:stretch>
            <a:fillRect/>
          </a:stretch>
        </p:blipFill>
        <p:spPr>
          <a:xfrm>
            <a:off x="3475218" y="50183"/>
            <a:ext cx="3786630" cy="5043134"/>
          </a:xfrm>
          <a:prstGeom prst="rect">
            <a:avLst/>
          </a:prstGeom>
        </p:spPr>
      </p:pic>
      <p:sp>
        <p:nvSpPr>
          <p:cNvPr id="15" name="Title 14">
            <a:extLst>
              <a:ext uri="{FF2B5EF4-FFF2-40B4-BE49-F238E27FC236}">
                <a16:creationId xmlns:a16="http://schemas.microsoft.com/office/drawing/2014/main" id="{15AE98C7-1F70-29EC-3E00-643EE046EFDD}"/>
              </a:ext>
            </a:extLst>
          </p:cNvPr>
          <p:cNvSpPr>
            <a:spLocks noGrp="1"/>
          </p:cNvSpPr>
          <p:nvPr>
            <p:ph type="title" idx="6"/>
          </p:nvPr>
        </p:nvSpPr>
        <p:spPr>
          <a:xfrm>
            <a:off x="171360" y="100366"/>
            <a:ext cx="7704000" cy="572700"/>
          </a:xfrm>
        </p:spPr>
        <p:txBody>
          <a:bodyPr/>
          <a:lstStyle/>
          <a:p>
            <a:r>
              <a:rPr lang="en-GB" dirty="0"/>
              <a:t>Questions 6-7</a:t>
            </a:r>
          </a:p>
        </p:txBody>
      </p:sp>
      <p:pic>
        <p:nvPicPr>
          <p:cNvPr id="3" name="Picture 2">
            <a:extLst>
              <a:ext uri="{FF2B5EF4-FFF2-40B4-BE49-F238E27FC236}">
                <a16:creationId xmlns:a16="http://schemas.microsoft.com/office/drawing/2014/main" id="{EAA080F8-1918-DA4D-BB50-4756124F3293}"/>
              </a:ext>
            </a:extLst>
          </p:cNvPr>
          <p:cNvPicPr>
            <a:picLocks noChangeAspect="1"/>
          </p:cNvPicPr>
          <p:nvPr/>
        </p:nvPicPr>
        <p:blipFill>
          <a:blip r:embed="rId4"/>
          <a:stretch>
            <a:fillRect/>
          </a:stretch>
        </p:blipFill>
        <p:spPr>
          <a:xfrm>
            <a:off x="0" y="885974"/>
            <a:ext cx="3543563" cy="3643823"/>
          </a:xfrm>
          <a:prstGeom prst="rect">
            <a:avLst/>
          </a:prstGeom>
        </p:spPr>
      </p:pic>
      <p:pic>
        <p:nvPicPr>
          <p:cNvPr id="7" name="Picture 6">
            <a:extLst>
              <a:ext uri="{FF2B5EF4-FFF2-40B4-BE49-F238E27FC236}">
                <a16:creationId xmlns:a16="http://schemas.microsoft.com/office/drawing/2014/main" id="{A6714BDA-07AE-13E8-5DA0-505046D63016}"/>
              </a:ext>
            </a:extLst>
          </p:cNvPr>
          <p:cNvPicPr>
            <a:picLocks noChangeAspect="1"/>
          </p:cNvPicPr>
          <p:nvPr/>
        </p:nvPicPr>
        <p:blipFill>
          <a:blip r:embed="rId5"/>
          <a:stretch>
            <a:fillRect/>
          </a:stretch>
        </p:blipFill>
        <p:spPr>
          <a:xfrm>
            <a:off x="6373446" y="723249"/>
            <a:ext cx="2760972" cy="2758505"/>
          </a:xfrm>
          <a:prstGeom prst="rect">
            <a:avLst/>
          </a:prstGeom>
        </p:spPr>
      </p:pic>
      <p:pic>
        <p:nvPicPr>
          <p:cNvPr id="9" name="Picture 8">
            <a:extLst>
              <a:ext uri="{FF2B5EF4-FFF2-40B4-BE49-F238E27FC236}">
                <a16:creationId xmlns:a16="http://schemas.microsoft.com/office/drawing/2014/main" id="{68211CF9-B6F8-D890-0A92-82E7B42BB065}"/>
              </a:ext>
            </a:extLst>
          </p:cNvPr>
          <p:cNvPicPr>
            <a:picLocks noChangeAspect="1"/>
          </p:cNvPicPr>
          <p:nvPr/>
        </p:nvPicPr>
        <p:blipFill>
          <a:blip r:embed="rId6"/>
          <a:stretch>
            <a:fillRect/>
          </a:stretch>
        </p:blipFill>
        <p:spPr>
          <a:xfrm>
            <a:off x="7060193" y="3481754"/>
            <a:ext cx="2083807" cy="719258"/>
          </a:xfrm>
          <a:prstGeom prst="rect">
            <a:avLst/>
          </a:prstGeom>
        </p:spPr>
      </p:pic>
    </p:spTree>
    <p:extLst>
      <p:ext uri="{BB962C8B-B14F-4D97-AF65-F5344CB8AC3E}">
        <p14:creationId xmlns:p14="http://schemas.microsoft.com/office/powerpoint/2010/main" val="2543211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txBox="1">
            <a:spLocks noGrp="1"/>
          </p:cNvSpPr>
          <p:nvPr>
            <p:ph type="title"/>
          </p:nvPr>
        </p:nvSpPr>
        <p:spPr>
          <a:xfrm>
            <a:off x="715100" y="2237150"/>
            <a:ext cx="4061700" cy="10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Controller Design</a:t>
            </a:r>
            <a:endParaRPr dirty="0"/>
          </a:p>
        </p:txBody>
      </p:sp>
      <p:sp>
        <p:nvSpPr>
          <p:cNvPr id="340" name="Google Shape;340;p39"/>
          <p:cNvSpPr txBox="1">
            <a:spLocks noGrp="1"/>
          </p:cNvSpPr>
          <p:nvPr>
            <p:ph type="title" idx="2"/>
          </p:nvPr>
        </p:nvSpPr>
        <p:spPr>
          <a:xfrm>
            <a:off x="715100" y="1458875"/>
            <a:ext cx="1498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41" name="Google Shape;341;p39"/>
          <p:cNvSpPr txBox="1">
            <a:spLocks noGrp="1"/>
          </p:cNvSpPr>
          <p:nvPr>
            <p:ph type="subTitle" idx="1"/>
          </p:nvPr>
        </p:nvSpPr>
        <p:spPr>
          <a:xfrm>
            <a:off x="715100" y="3322250"/>
            <a:ext cx="4061700" cy="3195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dirty="0"/>
              <a:t>Q8-20</a:t>
            </a:r>
            <a:endParaRPr lang="en-US" dirty="0"/>
          </a:p>
        </p:txBody>
      </p:sp>
      <p:cxnSp>
        <p:nvCxnSpPr>
          <p:cNvPr id="342" name="Google Shape;342;p39"/>
          <p:cNvCxnSpPr/>
          <p:nvPr/>
        </p:nvCxnSpPr>
        <p:spPr>
          <a:xfrm>
            <a:off x="715100" y="1292921"/>
            <a:ext cx="5083800" cy="0"/>
          </a:xfrm>
          <a:prstGeom prst="straightConnector1">
            <a:avLst/>
          </a:prstGeom>
          <a:noFill/>
          <a:ln w="19050" cap="flat" cmpd="sng">
            <a:solidFill>
              <a:schemeClr val="dk2"/>
            </a:solidFill>
            <a:prstDash val="solid"/>
            <a:round/>
            <a:headEnd type="none" w="med" len="med"/>
            <a:tailEnd type="none" w="med" len="med"/>
          </a:ln>
        </p:spPr>
      </p:cxnSp>
      <p:cxnSp>
        <p:nvCxnSpPr>
          <p:cNvPr id="343" name="Google Shape;343;p39"/>
          <p:cNvCxnSpPr/>
          <p:nvPr/>
        </p:nvCxnSpPr>
        <p:spPr>
          <a:xfrm>
            <a:off x="760700" y="3850563"/>
            <a:ext cx="5041200" cy="0"/>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376654644"/>
      </p:ext>
    </p:extLst>
  </p:cSld>
  <p:clrMapOvr>
    <a:masterClrMapping/>
  </p:clrMapOvr>
</p:sld>
</file>

<file path=ppt/theme/theme1.xml><?xml version="1.0" encoding="utf-8"?>
<a:theme xmlns:a="http://schemas.openxmlformats.org/drawingml/2006/main" name="Aeronautical Engineering Major for College by Slidesgo">
  <a:themeElements>
    <a:clrScheme name="Simple Light">
      <a:dk1>
        <a:srgbClr val="191919"/>
      </a:dk1>
      <a:lt1>
        <a:srgbClr val="FFFFFF"/>
      </a:lt1>
      <a:dk2>
        <a:srgbClr val="29235C"/>
      </a:dk2>
      <a:lt2>
        <a:srgbClr val="C7B0FF"/>
      </a:lt2>
      <a:accent1>
        <a:srgbClr val="00F5FF"/>
      </a:accent1>
      <a:accent2>
        <a:srgbClr val="9EFCE5"/>
      </a:accent2>
      <a:accent3>
        <a:srgbClr val="FFFFFF"/>
      </a:accent3>
      <a:accent4>
        <a:srgbClr val="FFFFFF"/>
      </a:accent4>
      <a:accent5>
        <a:srgbClr val="FFFFFF"/>
      </a:accent5>
      <a:accent6>
        <a:srgbClr val="FFFFFF"/>
      </a:accent6>
      <a:hlink>
        <a:srgbClr val="29235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2423</Words>
  <Application>Microsoft Office PowerPoint</Application>
  <PresentationFormat>On-screen Show (16:9)</PresentationFormat>
  <Paragraphs>170</Paragraphs>
  <Slides>36</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Roboto Condensed Light</vt:lpstr>
      <vt:lpstr>Mallanna</vt:lpstr>
      <vt:lpstr>Arial</vt:lpstr>
      <vt:lpstr>Russo One</vt:lpstr>
      <vt:lpstr>Aeronautical Engineering Major for College by Slidesgo</vt:lpstr>
      <vt:lpstr>Lego Football Control</vt:lpstr>
      <vt:lpstr>Introduction</vt:lpstr>
      <vt:lpstr>Mathematical Framework</vt:lpstr>
      <vt:lpstr>Mathematical Model</vt:lpstr>
      <vt:lpstr>Question 1</vt:lpstr>
      <vt:lpstr>Questions 2-3</vt:lpstr>
      <vt:lpstr>Questions 4-5</vt:lpstr>
      <vt:lpstr>Questions 6-7</vt:lpstr>
      <vt:lpstr>Controller Design</vt:lpstr>
      <vt:lpstr>Controller Design</vt:lpstr>
      <vt:lpstr>Pitch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Tuning</vt:lpstr>
      <vt:lpstr>PowerPoint Presentation</vt:lpstr>
      <vt:lpstr>PowerPoint Presentation</vt:lpstr>
      <vt:lpstr>PowerPoint Presentation</vt:lpstr>
      <vt:lpstr>PowerPoint Presentation</vt:lpstr>
      <vt:lpstr>PowerPoint Presentation</vt:lpstr>
      <vt:lpstr>Pole Placement and Final Touches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Lego Football Control</dc:title>
  <dc:creator>lab5</dc:creator>
  <cp:lastModifiedBy>Claudio Vestini</cp:lastModifiedBy>
  <cp:revision>2</cp:revision>
  <dcterms:modified xsi:type="dcterms:W3CDTF">2024-06-14T11:32:29Z</dcterms:modified>
</cp:coreProperties>
</file>